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by framing this as a working deck, not a final strategy imposed from outside. The goal is to help the group see how their existing answers already contain the foundations of a communications plan: audiences, story, tools, website structure, and implementation priorities.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explains why the website is not simply another communication channel. It is the place where official, approved, current information lives. Every other tool can be shorter, faster and more flexible because it points back to the website.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suggested architecture. The meeting should confirm whether any sections need different names, which cultural content needs approval, and whether treaty-related content should be a distinct section or integrated into the story section.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Q&amp;A answer to functionality is not fully detailed, so this slide proposes a minimum useful set. Emphasize that the site should be manageable by staff and not become dependent on complex custom features unless they are truly needed.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useful for a group that may think of communications tools separately. Explain the workflow: a new event or story is posted once on the website; a newsletter excerpt goes out; social posts point back; a radio note or print flyer uses the same approved wording.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about sustainability. Recommend a small number of repeatable content types rather than a large editorial ambition. The process should include approval for cultural materials and a way to repurpose content into newsletter, social and print.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should lead to a practical discussion of responsibility. Who can approve content? Who can update the site? Who checks contact forms? Who owns the email list? Who reviews analytics monthly or quarterly?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as a roadmap for discussion. The actual schedule depends on the readiness of photos, written materials, approvals, logo/brand direction, and who is available for content review.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facilitation checklist. If time is limited, prioritize decisions about audience, core story, content ownership and site scope. These decisions unblock design and development.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by returning to the main idea: the Centre already has a strong story and a clear need for visibility. The communications plan gives that story a structure, tools, workflows and a public-facing home.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to set expectations. The meeting does not need to solve every content question. It should align around the purpose of the communications system, the audiences, the story, and the immediate work required to build an effective website and related tools.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Ground the discussion in what the group already said: they have channels, but not yet a strategic infrastructure. The key move is to connect word of mouth, social, radio, print and visitor-facing tools through the website.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central strategic argument. A website alone will not solve the communications problem unless it is connected to a plan for audiences, content, technology, staff workflow and metrics.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group to test these goals. Ask: Do these four goals describe what communications must accomplish? Is anything missing, especially around protocol, language, education, visitor services, or Village Government alignment?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helps avoid the common mistake of treating “the public” as one audience. A tourist needs practical visit information. A youth audience needs belonging, identity and access to community history. A government/staff audience needs approved, consistent information and workflow.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matrix can become a practical planning tool. It translates audience categories into questions that communications must answer. Ask the group if these needs are accurate and what should be added, especially around protocols and sensitive cultural materials.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Q&amp;A already gives a strong core story. The communications task is to turn that story into an agreed message platform that can guide website copy, social captions, print materials, radio messaging, signage, and conversations with visitors.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visual design and cultural governance meet. Ask about existing logos, colour rules, Village Government guidelines, image rights, language protocols, archival permissions, and what should or should not be public online.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AIC_MASTER">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12064" y="6473952"/>
            <a:ext cx="11155680" cy="0"/>
          </a:xfrm>
          <a:prstGeom prst="line">
            <a:avLst/>
          </a:prstGeom>
          <a:noFill/>
          <a:ln w="6350">
            <a:solidFill>
              <a:srgbClr val="D8CCB8"/>
            </a:solidFill>
            <a:prstDash val="solid"/>
          </a:ln>
        </p:spPr>
      </p:sp>
      <p:sp>
        <p:nvSpPr>
          <p:cNvPr id="3" name="Text 1"/>
          <p:cNvSpPr/>
          <p:nvPr/>
        </p:nvSpPr>
        <p:spPr>
          <a:xfrm>
            <a:off x="566928" y="6556248"/>
            <a:ext cx="6858000" cy="164592"/>
          </a:xfrm>
          <a:prstGeom prst="rect">
            <a:avLst/>
          </a:prstGeom>
          <a:noFill/>
          <a:ln/>
        </p:spPr>
        <p:txBody>
          <a:bodyPr wrap="square" lIns="0" tIns="0" rIns="0" bIns="0" rtlCol="0" anchor="ctr"/>
          <a:lstStyle/>
          <a:p>
            <a:pPr indent="0" marL="0">
              <a:buNone/>
            </a:pPr>
            <a:r>
              <a:rPr lang="en-US" sz="640" dirty="0">
                <a:solidFill>
                  <a:srgbClr val="5F6B63"/>
                </a:solidFill>
                <a:latin typeface="Aptos" pitchFamily="34" charset="0"/>
                <a:ea typeface="Aptos" pitchFamily="34" charset="-122"/>
                <a:cs typeface="Aptos" pitchFamily="34" charset="-120"/>
              </a:rPr>
              <a:t>Greenhill Communications | Strategic communications working deck</a:t>
            </a:r>
            <a:endParaRPr lang="en-US" sz="64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73B3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173B35"/>
          </a:solidFill>
          <a:ln w="12700">
            <a:solidFill>
              <a:srgbClr val="173B35"/>
            </a:solidFill>
            <a:prstDash val="solid"/>
          </a:ln>
        </p:spPr>
      </p:sp>
      <p:sp>
        <p:nvSpPr>
          <p:cNvPr id="3" name="Shape 1"/>
          <p:cNvSpPr/>
          <p:nvPr/>
        </p:nvSpPr>
        <p:spPr>
          <a:xfrm>
            <a:off x="6400800" y="-1143000"/>
            <a:ext cx="5943600" cy="5486400"/>
          </a:xfrm>
          <a:prstGeom prst="arc">
            <a:avLst/>
          </a:prstGeom>
          <a:noFill/>
          <a:ln w="355600">
            <a:solidFill>
              <a:srgbClr val="2F594D">
                <a:alpha val="92000"/>
              </a:srgbClr>
            </a:solidFill>
            <a:prstDash val="solid"/>
          </a:ln>
        </p:spPr>
      </p:sp>
      <p:sp>
        <p:nvSpPr>
          <p:cNvPr id="4" name="Shape 2"/>
          <p:cNvSpPr/>
          <p:nvPr/>
        </p:nvSpPr>
        <p:spPr>
          <a:xfrm>
            <a:off x="7680960" y="1828800"/>
            <a:ext cx="4846320" cy="3657600"/>
          </a:xfrm>
          <a:prstGeom prst="arc">
            <a:avLst/>
          </a:prstGeom>
          <a:noFill/>
          <a:ln w="165100">
            <a:solidFill>
              <a:srgbClr val="B68B32">
                <a:alpha val="82000"/>
              </a:srgbClr>
            </a:solidFill>
            <a:prstDash val="solid"/>
          </a:ln>
        </p:spPr>
      </p:sp>
      <p:sp>
        <p:nvSpPr>
          <p:cNvPr id="5" name="Shape 3"/>
          <p:cNvSpPr/>
          <p:nvPr/>
        </p:nvSpPr>
        <p:spPr>
          <a:xfrm>
            <a:off x="0" y="0"/>
            <a:ext cx="12191695" cy="164592"/>
          </a:xfrm>
          <a:prstGeom prst="rect">
            <a:avLst/>
          </a:prstGeom>
          <a:solidFill>
            <a:srgbClr val="B68B32"/>
          </a:solidFill>
          <a:ln w="12700">
            <a:solidFill>
              <a:srgbClr val="B68B32"/>
            </a:solidFill>
            <a:prstDash val="solid"/>
          </a:ln>
        </p:spPr>
      </p:sp>
      <p:sp>
        <p:nvSpPr>
          <p:cNvPr id="6" name="Text 4"/>
          <p:cNvSpPr/>
          <p:nvPr/>
        </p:nvSpPr>
        <p:spPr>
          <a:xfrm>
            <a:off x="685800" y="685800"/>
            <a:ext cx="8046720" cy="310896"/>
          </a:xfrm>
          <a:prstGeom prst="rect">
            <a:avLst/>
          </a:prstGeom>
          <a:noFill/>
          <a:ln/>
        </p:spPr>
        <p:txBody>
          <a:bodyPr wrap="square" lIns="0" tIns="0" rIns="0" bIns="0" rtlCol="0" anchor="ctr"/>
          <a:lstStyle/>
          <a:p>
            <a:pPr indent="0" marL="0">
              <a:buNone/>
            </a:pPr>
            <a:r>
              <a:rPr lang="en-US" sz="1000" b="1" dirty="0">
                <a:solidFill>
                  <a:srgbClr val="D5B15B"/>
                </a:solidFill>
                <a:latin typeface="Aptos" pitchFamily="34" charset="0"/>
                <a:ea typeface="Aptos" pitchFamily="34" charset="-122"/>
                <a:cs typeface="Aptos" pitchFamily="34" charset="-120"/>
              </a:rPr>
              <a:t>NEW AIYANSH INTERPRETIVE CENTRE</a:t>
            </a:r>
            <a:endParaRPr lang="en-US" sz="1000" dirty="0"/>
          </a:p>
        </p:txBody>
      </p:sp>
      <p:sp>
        <p:nvSpPr>
          <p:cNvPr id="7" name="Text 5"/>
          <p:cNvSpPr/>
          <p:nvPr/>
        </p:nvSpPr>
        <p:spPr>
          <a:xfrm>
            <a:off x="685800" y="1325880"/>
            <a:ext cx="9052560" cy="685800"/>
          </a:xfrm>
          <a:prstGeom prst="rect">
            <a:avLst/>
          </a:prstGeom>
          <a:noFill/>
          <a:ln/>
        </p:spPr>
        <p:txBody>
          <a:bodyPr wrap="square" lIns="0" tIns="0" rIns="0" bIns="0" rtlCol="0" anchor="ctr">
            <a:normAutofit/>
          </a:bodyPr>
          <a:lstStyle/>
          <a:p>
            <a:pPr indent="0" marL="0">
              <a:buNone/>
            </a:pPr>
            <a:r>
              <a:rPr lang="en-US" sz="3400" b="1" dirty="0">
                <a:solidFill>
                  <a:srgbClr val="FFFFFF"/>
                </a:solidFill>
                <a:latin typeface="Georgia" pitchFamily="34" charset="0"/>
                <a:ea typeface="Georgia" pitchFamily="34" charset="-122"/>
                <a:cs typeface="Georgia" pitchFamily="34" charset="-120"/>
              </a:rPr>
              <a:t>Strategic Communications Plan</a:t>
            </a:r>
            <a:endParaRPr lang="en-US" sz="3400" dirty="0"/>
          </a:p>
        </p:txBody>
      </p:sp>
      <p:sp>
        <p:nvSpPr>
          <p:cNvPr id="8" name="Text 6"/>
          <p:cNvSpPr/>
          <p:nvPr/>
        </p:nvSpPr>
        <p:spPr>
          <a:xfrm>
            <a:off x="713232" y="2212848"/>
            <a:ext cx="6675120" cy="512064"/>
          </a:xfrm>
          <a:prstGeom prst="rect">
            <a:avLst/>
          </a:prstGeom>
          <a:noFill/>
          <a:ln/>
        </p:spPr>
        <p:txBody>
          <a:bodyPr wrap="square" lIns="0" tIns="0" rIns="0" bIns="0" rtlCol="0" anchor="ctr">
            <a:normAutofit/>
          </a:bodyPr>
          <a:lstStyle/>
          <a:p>
            <a:pPr indent="0" marL="0">
              <a:buNone/>
            </a:pPr>
            <a:r>
              <a:rPr lang="en-US" sz="1520" dirty="0">
                <a:solidFill>
                  <a:srgbClr val="D7E0DA"/>
                </a:solidFill>
                <a:latin typeface="Aptos" pitchFamily="34" charset="0"/>
                <a:ea typeface="Aptos" pitchFamily="34" charset="-122"/>
                <a:cs typeface="Aptos" pitchFamily="34" charset="-120"/>
              </a:rPr>
              <a:t>A working presentation for aligning audiences, story, tools and website development</a:t>
            </a:r>
            <a:endParaRPr lang="en-US" sz="1520" dirty="0"/>
          </a:p>
        </p:txBody>
      </p:sp>
      <p:sp>
        <p:nvSpPr>
          <p:cNvPr id="9" name="Shape 7"/>
          <p:cNvSpPr/>
          <p:nvPr/>
        </p:nvSpPr>
        <p:spPr>
          <a:xfrm>
            <a:off x="713232" y="2953512"/>
            <a:ext cx="1325880" cy="0"/>
          </a:xfrm>
          <a:prstGeom prst="line">
            <a:avLst/>
          </a:prstGeom>
          <a:noFill/>
          <a:ln w="38100">
            <a:solidFill>
              <a:srgbClr val="B68B32"/>
            </a:solidFill>
            <a:prstDash val="solid"/>
          </a:ln>
        </p:spPr>
      </p:sp>
      <p:sp>
        <p:nvSpPr>
          <p:cNvPr id="10" name="Text 8"/>
          <p:cNvSpPr/>
          <p:nvPr/>
        </p:nvSpPr>
        <p:spPr>
          <a:xfrm>
            <a:off x="713232" y="5687568"/>
            <a:ext cx="4114800" cy="228600"/>
          </a:xfrm>
          <a:prstGeom prst="rect">
            <a:avLst/>
          </a:prstGeom>
          <a:noFill/>
          <a:ln/>
        </p:spPr>
        <p:txBody>
          <a:bodyPr wrap="square" lIns="0" tIns="0" rIns="0" bIns="0" rtlCol="0" anchor="ctr"/>
          <a:lstStyle/>
          <a:p>
            <a:pPr indent="0" marL="0">
              <a:buNone/>
            </a:pPr>
            <a:r>
              <a:rPr lang="en-US" sz="1050" dirty="0">
                <a:solidFill>
                  <a:srgbClr val="D7E0DA"/>
                </a:solidFill>
                <a:latin typeface="Aptos" pitchFamily="34" charset="0"/>
                <a:ea typeface="Aptos" pitchFamily="34" charset="-122"/>
                <a:cs typeface="Aptos" pitchFamily="34" charset="-120"/>
              </a:rPr>
              <a:t>Prepared for discussion | May 2026</a:t>
            </a:r>
            <a:endParaRPr lang="en-US" sz="1050" dirty="0"/>
          </a:p>
        </p:txBody>
      </p:sp>
      <p:sp>
        <p:nvSpPr>
          <p:cNvPr id="11" name="Text 9"/>
          <p:cNvSpPr/>
          <p:nvPr/>
        </p:nvSpPr>
        <p:spPr>
          <a:xfrm>
            <a:off x="713232" y="6016752"/>
            <a:ext cx="3840480" cy="228600"/>
          </a:xfrm>
          <a:prstGeom prst="rect">
            <a:avLst/>
          </a:prstGeom>
          <a:noFill/>
          <a:ln/>
        </p:spPr>
        <p:txBody>
          <a:bodyPr wrap="square" lIns="0" tIns="0" rIns="0" bIns="0" rtlCol="0" anchor="ctr"/>
          <a:lstStyle/>
          <a:p>
            <a:pPr indent="0" marL="0">
              <a:buNone/>
            </a:pPr>
            <a:r>
              <a:rPr lang="en-US" sz="1000" b="1" dirty="0">
                <a:solidFill>
                  <a:srgbClr val="D5B15B"/>
                </a:solidFill>
                <a:latin typeface="Aptos" pitchFamily="34" charset="0"/>
                <a:ea typeface="Aptos" pitchFamily="34" charset="-122"/>
                <a:cs typeface="Aptos" pitchFamily="34" charset="-120"/>
              </a:rPr>
              <a:t>Greenhill Communications</a:t>
            </a:r>
            <a:endParaRPr lang="en-US" sz="1000" dirty="0"/>
          </a:p>
        </p:txBody>
      </p:sp>
      <p:sp>
        <p:nvSpPr>
          <p:cNvPr id="12" name="Text 10"/>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01</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TOOL STRATEGY</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The website as communications hub</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Text 6"/>
          <p:cNvSpPr/>
          <p:nvPr/>
        </p:nvSpPr>
        <p:spPr>
          <a:xfrm>
            <a:off x="658368" y="1719072"/>
            <a:ext cx="10424160" cy="292608"/>
          </a:xfrm>
          <a:prstGeom prst="rect">
            <a:avLst/>
          </a:prstGeom>
          <a:noFill/>
          <a:ln/>
        </p:spPr>
        <p:txBody>
          <a:bodyPr wrap="square" lIns="0" tIns="0" rIns="0" bIns="0" rtlCol="0" anchor="ctr">
            <a:normAutofit/>
          </a:bodyPr>
          <a:lstStyle/>
          <a:p>
            <a:pPr indent="0" marL="0">
              <a:buNone/>
            </a:pPr>
            <a:r>
              <a:rPr lang="en-US" sz="1340" b="1" dirty="0">
                <a:solidFill>
                  <a:srgbClr val="344845"/>
                </a:solidFill>
                <a:latin typeface="Aptos" pitchFamily="34" charset="0"/>
                <a:ea typeface="Aptos" pitchFamily="34" charset="-122"/>
                <a:cs typeface="Aptos" pitchFamily="34" charset="-120"/>
              </a:rPr>
              <a:t>The website should become the trusted centre of the system. Other tools should point people back to it.</a:t>
            </a:r>
            <a:endParaRPr lang="en-US" sz="1340" dirty="0"/>
          </a:p>
        </p:txBody>
      </p:sp>
      <p:sp>
        <p:nvSpPr>
          <p:cNvPr id="9" name="Shape 7"/>
          <p:cNvSpPr/>
          <p:nvPr/>
        </p:nvSpPr>
        <p:spPr>
          <a:xfrm>
            <a:off x="5029200" y="2871216"/>
            <a:ext cx="2103120" cy="1609344"/>
          </a:xfrm>
          <a:prstGeom prst="ellipse">
            <a:avLst/>
          </a:prstGeom>
          <a:solidFill>
            <a:srgbClr val="173B35"/>
          </a:solidFill>
          <a:ln w="12700">
            <a:solidFill>
              <a:srgbClr val="173B35"/>
            </a:solidFill>
            <a:prstDash val="solid"/>
          </a:ln>
        </p:spPr>
      </p:sp>
      <p:sp>
        <p:nvSpPr>
          <p:cNvPr id="10" name="Text 8"/>
          <p:cNvSpPr/>
          <p:nvPr/>
        </p:nvSpPr>
        <p:spPr>
          <a:xfrm>
            <a:off x="5367528" y="3474720"/>
            <a:ext cx="1426464" cy="310896"/>
          </a:xfrm>
          <a:prstGeom prst="rect">
            <a:avLst/>
          </a:prstGeom>
          <a:noFill/>
          <a:ln/>
        </p:spPr>
        <p:txBody>
          <a:bodyPr wrap="square" lIns="0" tIns="0" rIns="0" bIns="0" rtlCol="0" anchor="ctr">
            <a:normAutofit/>
          </a:bodyPr>
          <a:lstStyle/>
          <a:p>
            <a:pPr algn="ctr" indent="0" marL="0">
              <a:buNone/>
            </a:pPr>
            <a:r>
              <a:rPr lang="en-US" sz="1100" b="1" dirty="0">
                <a:solidFill>
                  <a:srgbClr val="FFFFFF"/>
                </a:solidFill>
                <a:latin typeface="Aptos" pitchFamily="34" charset="0"/>
                <a:ea typeface="Aptos" pitchFamily="34" charset="-122"/>
                <a:cs typeface="Aptos" pitchFamily="34" charset="-120"/>
              </a:rPr>
              <a:t>Website</a:t>
            </a:r>
            <a:endParaRPr lang="en-US" sz="1100" dirty="0"/>
          </a:p>
          <a:p>
            <a:pPr algn="ctr" indent="0" marL="0">
              <a:buNone/>
            </a:pPr>
            <a:r>
              <a:rPr lang="en-US" sz="1100" b="1" dirty="0">
                <a:solidFill>
                  <a:srgbClr val="FFFFFF"/>
                </a:solidFill>
                <a:latin typeface="Aptos" pitchFamily="34" charset="0"/>
                <a:ea typeface="Aptos" pitchFamily="34" charset="-122"/>
                <a:cs typeface="Aptos" pitchFamily="34" charset="-120"/>
              </a:rPr>
              <a:t>source of truth</a:t>
            </a:r>
            <a:endParaRPr lang="en-US" sz="1100" dirty="0"/>
          </a:p>
        </p:txBody>
      </p:sp>
      <p:sp>
        <p:nvSpPr>
          <p:cNvPr id="11" name="Shape 9"/>
          <p:cNvSpPr/>
          <p:nvPr/>
        </p:nvSpPr>
        <p:spPr>
          <a:xfrm>
            <a:off x="1828800" y="2331720"/>
            <a:ext cx="4251960" cy="1344168"/>
          </a:xfrm>
          <a:prstGeom prst="line">
            <a:avLst/>
          </a:prstGeom>
          <a:noFill/>
          <a:ln w="13970">
            <a:solidFill>
              <a:srgbClr val="B8C6B4">
                <a:alpha val="85000"/>
              </a:srgbClr>
            </a:solidFill>
            <a:prstDash val="solid"/>
            <a:headEnd type="none"/>
            <a:tailEnd type="triangle"/>
          </a:ln>
        </p:spPr>
      </p:sp>
      <p:sp>
        <p:nvSpPr>
          <p:cNvPr id="12" name="Shape 10"/>
          <p:cNvSpPr/>
          <p:nvPr/>
        </p:nvSpPr>
        <p:spPr>
          <a:xfrm>
            <a:off x="914400" y="2084832"/>
            <a:ext cx="1828800" cy="493776"/>
          </a:xfrm>
          <a:prstGeom prst="roundRect">
            <a:avLst>
              <a:gd name="adj" fmla="val 12963"/>
            </a:avLst>
          </a:prstGeom>
          <a:solidFill>
            <a:srgbClr val="5A8D84"/>
          </a:solidFill>
          <a:ln w="12700">
            <a:solidFill>
              <a:srgbClr val="5A8D84"/>
            </a:solidFill>
            <a:prstDash val="solid"/>
          </a:ln>
        </p:spPr>
      </p:sp>
      <p:sp>
        <p:nvSpPr>
          <p:cNvPr id="13" name="Text 11"/>
          <p:cNvSpPr/>
          <p:nvPr/>
        </p:nvSpPr>
        <p:spPr>
          <a:xfrm>
            <a:off x="1051560" y="2258568"/>
            <a:ext cx="1554480" cy="118872"/>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Social media</a:t>
            </a:r>
            <a:endParaRPr lang="en-US" sz="860" dirty="0"/>
          </a:p>
        </p:txBody>
      </p:sp>
      <p:sp>
        <p:nvSpPr>
          <p:cNvPr id="14" name="Shape 12"/>
          <p:cNvSpPr/>
          <p:nvPr/>
        </p:nvSpPr>
        <p:spPr>
          <a:xfrm>
            <a:off x="6080760" y="2331720"/>
            <a:ext cx="3063240" cy="1344168"/>
          </a:xfrm>
          <a:prstGeom prst="line">
            <a:avLst/>
          </a:prstGeom>
          <a:noFill/>
          <a:ln w="13970">
            <a:solidFill>
              <a:srgbClr val="B8C6B4">
                <a:alpha val="85000"/>
              </a:srgbClr>
            </a:solidFill>
            <a:prstDash val="solid"/>
            <a:headEnd type="none"/>
            <a:tailEnd type="triangle"/>
          </a:ln>
        </p:spPr>
      </p:sp>
      <p:sp>
        <p:nvSpPr>
          <p:cNvPr id="15" name="Shape 13"/>
          <p:cNvSpPr/>
          <p:nvPr/>
        </p:nvSpPr>
        <p:spPr>
          <a:xfrm>
            <a:off x="8229600" y="2084832"/>
            <a:ext cx="1828800" cy="493776"/>
          </a:xfrm>
          <a:prstGeom prst="roundRect">
            <a:avLst>
              <a:gd name="adj" fmla="val 12963"/>
            </a:avLst>
          </a:prstGeom>
          <a:solidFill>
            <a:srgbClr val="B68B32"/>
          </a:solidFill>
          <a:ln w="12700">
            <a:solidFill>
              <a:srgbClr val="B68B32"/>
            </a:solidFill>
            <a:prstDash val="solid"/>
          </a:ln>
        </p:spPr>
      </p:sp>
      <p:sp>
        <p:nvSpPr>
          <p:cNvPr id="16" name="Text 14"/>
          <p:cNvSpPr/>
          <p:nvPr/>
        </p:nvSpPr>
        <p:spPr>
          <a:xfrm>
            <a:off x="8366760" y="2258568"/>
            <a:ext cx="1554480" cy="118872"/>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Radio / PSA</a:t>
            </a:r>
            <a:endParaRPr lang="en-US" sz="860" dirty="0"/>
          </a:p>
        </p:txBody>
      </p:sp>
      <p:sp>
        <p:nvSpPr>
          <p:cNvPr id="17" name="Shape 15"/>
          <p:cNvSpPr/>
          <p:nvPr/>
        </p:nvSpPr>
        <p:spPr>
          <a:xfrm>
            <a:off x="1828800" y="3675888"/>
            <a:ext cx="4251960" cy="987552"/>
          </a:xfrm>
          <a:prstGeom prst="line">
            <a:avLst/>
          </a:prstGeom>
          <a:noFill/>
          <a:ln w="13970">
            <a:solidFill>
              <a:srgbClr val="B8C6B4">
                <a:alpha val="85000"/>
              </a:srgbClr>
            </a:solidFill>
            <a:prstDash val="solid"/>
            <a:headEnd type="none"/>
            <a:tailEnd type="triangle"/>
          </a:ln>
        </p:spPr>
      </p:sp>
      <p:sp>
        <p:nvSpPr>
          <p:cNvPr id="18" name="Shape 16"/>
          <p:cNvSpPr/>
          <p:nvPr/>
        </p:nvSpPr>
        <p:spPr>
          <a:xfrm>
            <a:off x="914400" y="4416552"/>
            <a:ext cx="1828800" cy="493776"/>
          </a:xfrm>
          <a:prstGeom prst="roundRect">
            <a:avLst>
              <a:gd name="adj" fmla="val 12963"/>
            </a:avLst>
          </a:prstGeom>
          <a:solidFill>
            <a:srgbClr val="B96B46"/>
          </a:solidFill>
          <a:ln w="12700">
            <a:solidFill>
              <a:srgbClr val="B96B46"/>
            </a:solidFill>
            <a:prstDash val="solid"/>
          </a:ln>
        </p:spPr>
      </p:sp>
      <p:sp>
        <p:nvSpPr>
          <p:cNvPr id="19" name="Text 17"/>
          <p:cNvSpPr/>
          <p:nvPr/>
        </p:nvSpPr>
        <p:spPr>
          <a:xfrm>
            <a:off x="1051560" y="4590288"/>
            <a:ext cx="1554480" cy="118872"/>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Brochure + signage</a:t>
            </a:r>
            <a:endParaRPr lang="en-US" sz="860" dirty="0"/>
          </a:p>
        </p:txBody>
      </p:sp>
      <p:sp>
        <p:nvSpPr>
          <p:cNvPr id="20" name="Shape 18"/>
          <p:cNvSpPr/>
          <p:nvPr/>
        </p:nvSpPr>
        <p:spPr>
          <a:xfrm>
            <a:off x="6080760" y="3675888"/>
            <a:ext cx="3063240" cy="987552"/>
          </a:xfrm>
          <a:prstGeom prst="line">
            <a:avLst/>
          </a:prstGeom>
          <a:noFill/>
          <a:ln w="13970">
            <a:solidFill>
              <a:srgbClr val="B8C6B4">
                <a:alpha val="85000"/>
              </a:srgbClr>
            </a:solidFill>
            <a:prstDash val="solid"/>
            <a:headEnd type="none"/>
            <a:tailEnd type="triangle"/>
          </a:ln>
        </p:spPr>
      </p:sp>
      <p:sp>
        <p:nvSpPr>
          <p:cNvPr id="21" name="Shape 19"/>
          <p:cNvSpPr/>
          <p:nvPr/>
        </p:nvSpPr>
        <p:spPr>
          <a:xfrm>
            <a:off x="8229600" y="4416552"/>
            <a:ext cx="1828800" cy="493776"/>
          </a:xfrm>
          <a:prstGeom prst="roundRect">
            <a:avLst>
              <a:gd name="adj" fmla="val 12963"/>
            </a:avLst>
          </a:prstGeom>
          <a:solidFill>
            <a:srgbClr val="2F594D"/>
          </a:solidFill>
          <a:ln w="12700">
            <a:solidFill>
              <a:srgbClr val="2F594D"/>
            </a:solidFill>
            <a:prstDash val="solid"/>
          </a:ln>
        </p:spPr>
      </p:sp>
      <p:sp>
        <p:nvSpPr>
          <p:cNvPr id="22" name="Text 20"/>
          <p:cNvSpPr/>
          <p:nvPr/>
        </p:nvSpPr>
        <p:spPr>
          <a:xfrm>
            <a:off x="8366760" y="4590288"/>
            <a:ext cx="1554480" cy="118872"/>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Email newsletter</a:t>
            </a:r>
            <a:endParaRPr lang="en-US" sz="860" dirty="0"/>
          </a:p>
        </p:txBody>
      </p:sp>
      <p:sp>
        <p:nvSpPr>
          <p:cNvPr id="23" name="Shape 21"/>
          <p:cNvSpPr/>
          <p:nvPr/>
        </p:nvSpPr>
        <p:spPr>
          <a:xfrm>
            <a:off x="6080760" y="3675888"/>
            <a:ext cx="0" cy="1773936"/>
          </a:xfrm>
          <a:prstGeom prst="line">
            <a:avLst/>
          </a:prstGeom>
          <a:noFill/>
          <a:ln w="13970">
            <a:solidFill>
              <a:srgbClr val="B8C6B4">
                <a:alpha val="85000"/>
              </a:srgbClr>
            </a:solidFill>
            <a:prstDash val="solid"/>
            <a:headEnd type="none"/>
            <a:tailEnd type="triangle"/>
          </a:ln>
        </p:spPr>
      </p:sp>
      <p:sp>
        <p:nvSpPr>
          <p:cNvPr id="24" name="Shape 22"/>
          <p:cNvSpPr/>
          <p:nvPr/>
        </p:nvSpPr>
        <p:spPr>
          <a:xfrm>
            <a:off x="5166360" y="5202936"/>
            <a:ext cx="1828800" cy="493776"/>
          </a:xfrm>
          <a:prstGeom prst="roundRect">
            <a:avLst>
              <a:gd name="adj" fmla="val 12963"/>
            </a:avLst>
          </a:prstGeom>
          <a:solidFill>
            <a:srgbClr val="344845"/>
          </a:solidFill>
          <a:ln w="12700">
            <a:solidFill>
              <a:srgbClr val="344845"/>
            </a:solidFill>
            <a:prstDash val="solid"/>
          </a:ln>
        </p:spPr>
      </p:sp>
      <p:sp>
        <p:nvSpPr>
          <p:cNvPr id="25" name="Text 23"/>
          <p:cNvSpPr/>
          <p:nvPr/>
        </p:nvSpPr>
        <p:spPr>
          <a:xfrm>
            <a:off x="5303520" y="5376672"/>
            <a:ext cx="1554480" cy="118872"/>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Events</a:t>
            </a:r>
            <a:endParaRPr lang="en-US" sz="860" dirty="0"/>
          </a:p>
        </p:txBody>
      </p:sp>
      <p:sp>
        <p:nvSpPr>
          <p:cNvPr id="26" name="Shape 24"/>
          <p:cNvSpPr/>
          <p:nvPr/>
        </p:nvSpPr>
        <p:spPr>
          <a:xfrm>
            <a:off x="6080760" y="1874520"/>
            <a:ext cx="0" cy="1801368"/>
          </a:xfrm>
          <a:prstGeom prst="line">
            <a:avLst/>
          </a:prstGeom>
          <a:noFill/>
          <a:ln w="13970">
            <a:solidFill>
              <a:srgbClr val="B8C6B4">
                <a:alpha val="85000"/>
              </a:srgbClr>
            </a:solidFill>
            <a:prstDash val="solid"/>
            <a:headEnd type="none"/>
            <a:tailEnd type="triangle"/>
          </a:ln>
        </p:spPr>
      </p:sp>
      <p:sp>
        <p:nvSpPr>
          <p:cNvPr id="27" name="Shape 25"/>
          <p:cNvSpPr/>
          <p:nvPr/>
        </p:nvSpPr>
        <p:spPr>
          <a:xfrm>
            <a:off x="5166360" y="1627632"/>
            <a:ext cx="1828800" cy="493776"/>
          </a:xfrm>
          <a:prstGeom prst="roundRect">
            <a:avLst>
              <a:gd name="adj" fmla="val 12963"/>
            </a:avLst>
          </a:prstGeom>
          <a:solidFill>
            <a:srgbClr val="B68B32"/>
          </a:solidFill>
          <a:ln w="12700">
            <a:solidFill>
              <a:srgbClr val="B68B32"/>
            </a:solidFill>
            <a:prstDash val="solid"/>
          </a:ln>
        </p:spPr>
      </p:sp>
      <p:sp>
        <p:nvSpPr>
          <p:cNvPr id="28" name="Text 26"/>
          <p:cNvSpPr/>
          <p:nvPr/>
        </p:nvSpPr>
        <p:spPr>
          <a:xfrm>
            <a:off x="5303520" y="1801368"/>
            <a:ext cx="1554480" cy="118872"/>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Analytics</a:t>
            </a:r>
            <a:endParaRPr lang="en-US" sz="860" dirty="0"/>
          </a:p>
        </p:txBody>
      </p:sp>
      <p:sp>
        <p:nvSpPr>
          <p:cNvPr id="29" name="Shape 27"/>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0" name="Text 28"/>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Practical rule: publish once on the website, then repurpose into email, social, print, signage and radio.</a:t>
            </a:r>
            <a:endParaRPr lang="en-US" sz="770" dirty="0"/>
          </a:p>
        </p:txBody>
      </p:sp>
      <p:sp>
        <p:nvSpPr>
          <p:cNvPr id="31" name="Text 29"/>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2" name="Text 30"/>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10</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INFORMATION ARCHITECTURE</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Proposed website architecture</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Text 6"/>
          <p:cNvSpPr/>
          <p:nvPr/>
        </p:nvSpPr>
        <p:spPr>
          <a:xfrm>
            <a:off x="658368" y="1682496"/>
            <a:ext cx="10607040" cy="320040"/>
          </a:xfrm>
          <a:prstGeom prst="rect">
            <a:avLst/>
          </a:prstGeom>
          <a:noFill/>
          <a:ln/>
        </p:spPr>
        <p:txBody>
          <a:bodyPr wrap="square" lIns="0" tIns="0" rIns="0" bIns="0" rtlCol="0" anchor="ctr">
            <a:normAutofit/>
          </a:bodyPr>
          <a:lstStyle/>
          <a:p>
            <a:pPr indent="0" marL="0">
              <a:buNone/>
            </a:pPr>
            <a:r>
              <a:rPr lang="en-US" sz="1300" b="1" dirty="0">
                <a:solidFill>
                  <a:srgbClr val="344845"/>
                </a:solidFill>
                <a:latin typeface="Aptos" pitchFamily="34" charset="0"/>
                <a:ea typeface="Aptos" pitchFamily="34" charset="-122"/>
                <a:cs typeface="Aptos" pitchFamily="34" charset="-120"/>
              </a:rPr>
              <a:t>A simple structure should help first-time visitors, returning visitors and community audiences find what they need quickly.</a:t>
            </a:r>
            <a:endParaRPr lang="en-US" sz="1300" dirty="0"/>
          </a:p>
        </p:txBody>
      </p:sp>
      <p:sp>
        <p:nvSpPr>
          <p:cNvPr id="9" name="Shape 7"/>
          <p:cNvSpPr/>
          <p:nvPr/>
        </p:nvSpPr>
        <p:spPr>
          <a:xfrm>
            <a:off x="685800" y="2331720"/>
            <a:ext cx="3063240" cy="877824"/>
          </a:xfrm>
          <a:prstGeom prst="roundRect">
            <a:avLst>
              <a:gd name="adj" fmla="val 8333"/>
            </a:avLst>
          </a:prstGeom>
          <a:solidFill>
            <a:srgbClr val="FFFDF8"/>
          </a:solidFill>
          <a:ln w="10160">
            <a:solidFill>
              <a:srgbClr val="D8CCB8"/>
            </a:solidFill>
            <a:prstDash val="solid"/>
          </a:ln>
        </p:spPr>
      </p:sp>
      <p:sp>
        <p:nvSpPr>
          <p:cNvPr id="10" name="Shape 8"/>
          <p:cNvSpPr/>
          <p:nvPr/>
        </p:nvSpPr>
        <p:spPr>
          <a:xfrm>
            <a:off x="685800" y="2331720"/>
            <a:ext cx="73152" cy="877824"/>
          </a:xfrm>
          <a:prstGeom prst="rect">
            <a:avLst/>
          </a:prstGeom>
          <a:solidFill>
            <a:srgbClr val="B68B32"/>
          </a:solidFill>
          <a:ln w="12700">
            <a:solidFill>
              <a:srgbClr val="B68B32"/>
            </a:solidFill>
            <a:prstDash val="solid"/>
          </a:ln>
        </p:spPr>
      </p:sp>
      <p:sp>
        <p:nvSpPr>
          <p:cNvPr id="11" name="Text 9"/>
          <p:cNvSpPr/>
          <p:nvPr/>
        </p:nvSpPr>
        <p:spPr>
          <a:xfrm>
            <a:off x="886968" y="2496312"/>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Home</a:t>
            </a:r>
            <a:endParaRPr lang="en-US" sz="1040" dirty="0"/>
          </a:p>
        </p:txBody>
      </p:sp>
      <p:sp>
        <p:nvSpPr>
          <p:cNvPr id="12" name="Text 10"/>
          <p:cNvSpPr/>
          <p:nvPr/>
        </p:nvSpPr>
        <p:spPr>
          <a:xfrm>
            <a:off x="886968" y="2880360"/>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Clear welcome, visitor actions, current hours, featured story.</a:t>
            </a:r>
            <a:endParaRPr lang="en-US" sz="750" dirty="0"/>
          </a:p>
        </p:txBody>
      </p:sp>
      <p:sp>
        <p:nvSpPr>
          <p:cNvPr id="13" name="Shape 11"/>
          <p:cNvSpPr/>
          <p:nvPr/>
        </p:nvSpPr>
        <p:spPr>
          <a:xfrm>
            <a:off x="685800" y="3447288"/>
            <a:ext cx="3063240" cy="877824"/>
          </a:xfrm>
          <a:prstGeom prst="roundRect">
            <a:avLst>
              <a:gd name="adj" fmla="val 8333"/>
            </a:avLst>
          </a:prstGeom>
          <a:solidFill>
            <a:srgbClr val="FFFDF8"/>
          </a:solidFill>
          <a:ln w="10160">
            <a:solidFill>
              <a:srgbClr val="D8CCB8"/>
            </a:solidFill>
            <a:prstDash val="solid"/>
          </a:ln>
        </p:spPr>
      </p:sp>
      <p:sp>
        <p:nvSpPr>
          <p:cNvPr id="14" name="Shape 12"/>
          <p:cNvSpPr/>
          <p:nvPr/>
        </p:nvSpPr>
        <p:spPr>
          <a:xfrm>
            <a:off x="685800" y="3447288"/>
            <a:ext cx="73152" cy="877824"/>
          </a:xfrm>
          <a:prstGeom prst="rect">
            <a:avLst/>
          </a:prstGeom>
          <a:solidFill>
            <a:srgbClr val="5A8D84"/>
          </a:solidFill>
          <a:ln w="12700">
            <a:solidFill>
              <a:srgbClr val="5A8D84"/>
            </a:solidFill>
            <a:prstDash val="solid"/>
          </a:ln>
        </p:spPr>
      </p:sp>
      <p:sp>
        <p:nvSpPr>
          <p:cNvPr id="15" name="Text 13"/>
          <p:cNvSpPr/>
          <p:nvPr/>
        </p:nvSpPr>
        <p:spPr>
          <a:xfrm>
            <a:off x="886968" y="3611880"/>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Visit the Centre</a:t>
            </a:r>
            <a:endParaRPr lang="en-US" sz="1040" dirty="0"/>
          </a:p>
        </p:txBody>
      </p:sp>
      <p:sp>
        <p:nvSpPr>
          <p:cNvPr id="16" name="Text 14"/>
          <p:cNvSpPr/>
          <p:nvPr/>
        </p:nvSpPr>
        <p:spPr>
          <a:xfrm>
            <a:off x="886968" y="3995928"/>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Hours, location, contact, maps, accessibility, visitor FAQs.</a:t>
            </a:r>
            <a:endParaRPr lang="en-US" sz="750" dirty="0"/>
          </a:p>
        </p:txBody>
      </p:sp>
      <p:sp>
        <p:nvSpPr>
          <p:cNvPr id="17" name="Shape 15"/>
          <p:cNvSpPr/>
          <p:nvPr/>
        </p:nvSpPr>
        <p:spPr>
          <a:xfrm>
            <a:off x="685800" y="4562856"/>
            <a:ext cx="3063240" cy="877824"/>
          </a:xfrm>
          <a:prstGeom prst="roundRect">
            <a:avLst>
              <a:gd name="adj" fmla="val 8333"/>
            </a:avLst>
          </a:prstGeom>
          <a:solidFill>
            <a:srgbClr val="FFFDF8"/>
          </a:solidFill>
          <a:ln w="10160">
            <a:solidFill>
              <a:srgbClr val="D8CCB8"/>
            </a:solidFill>
            <a:prstDash val="solid"/>
          </a:ln>
        </p:spPr>
      </p:sp>
      <p:sp>
        <p:nvSpPr>
          <p:cNvPr id="18" name="Shape 16"/>
          <p:cNvSpPr/>
          <p:nvPr/>
        </p:nvSpPr>
        <p:spPr>
          <a:xfrm>
            <a:off x="685800" y="4562856"/>
            <a:ext cx="73152" cy="877824"/>
          </a:xfrm>
          <a:prstGeom prst="rect">
            <a:avLst/>
          </a:prstGeom>
          <a:solidFill>
            <a:srgbClr val="B96B46"/>
          </a:solidFill>
          <a:ln w="12700">
            <a:solidFill>
              <a:srgbClr val="B96B46"/>
            </a:solidFill>
            <a:prstDash val="solid"/>
          </a:ln>
        </p:spPr>
      </p:sp>
      <p:sp>
        <p:nvSpPr>
          <p:cNvPr id="19" name="Text 17"/>
          <p:cNvSpPr/>
          <p:nvPr/>
        </p:nvSpPr>
        <p:spPr>
          <a:xfrm>
            <a:off x="886968" y="4727448"/>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Our Story</a:t>
            </a:r>
            <a:endParaRPr lang="en-US" sz="1040" dirty="0"/>
          </a:p>
        </p:txBody>
      </p:sp>
      <p:sp>
        <p:nvSpPr>
          <p:cNvPr id="20" name="Text 18"/>
          <p:cNvSpPr/>
          <p:nvPr/>
        </p:nvSpPr>
        <p:spPr>
          <a:xfrm>
            <a:off x="886968" y="5111496"/>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Who, what, where and why; New Aiyansh past and present.</a:t>
            </a:r>
            <a:endParaRPr lang="en-US" sz="750" dirty="0"/>
          </a:p>
        </p:txBody>
      </p:sp>
      <p:sp>
        <p:nvSpPr>
          <p:cNvPr id="21" name="Shape 19"/>
          <p:cNvSpPr/>
          <p:nvPr/>
        </p:nvSpPr>
        <p:spPr>
          <a:xfrm>
            <a:off x="4160520" y="2331720"/>
            <a:ext cx="3063240" cy="877824"/>
          </a:xfrm>
          <a:prstGeom prst="roundRect">
            <a:avLst>
              <a:gd name="adj" fmla="val 8333"/>
            </a:avLst>
          </a:prstGeom>
          <a:solidFill>
            <a:srgbClr val="FFFDF8"/>
          </a:solidFill>
          <a:ln w="10160">
            <a:solidFill>
              <a:srgbClr val="D8CCB8"/>
            </a:solidFill>
            <a:prstDash val="solid"/>
          </a:ln>
        </p:spPr>
      </p:sp>
      <p:sp>
        <p:nvSpPr>
          <p:cNvPr id="22" name="Shape 20"/>
          <p:cNvSpPr/>
          <p:nvPr/>
        </p:nvSpPr>
        <p:spPr>
          <a:xfrm>
            <a:off x="4160520" y="2331720"/>
            <a:ext cx="73152" cy="877824"/>
          </a:xfrm>
          <a:prstGeom prst="rect">
            <a:avLst/>
          </a:prstGeom>
          <a:solidFill>
            <a:srgbClr val="2F594D"/>
          </a:solidFill>
          <a:ln w="12700">
            <a:solidFill>
              <a:srgbClr val="2F594D"/>
            </a:solidFill>
            <a:prstDash val="solid"/>
          </a:ln>
        </p:spPr>
      </p:sp>
      <p:sp>
        <p:nvSpPr>
          <p:cNvPr id="23" name="Text 21"/>
          <p:cNvSpPr/>
          <p:nvPr/>
        </p:nvSpPr>
        <p:spPr>
          <a:xfrm>
            <a:off x="4361688" y="2496312"/>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Exhibits + Archives</a:t>
            </a:r>
            <a:endParaRPr lang="en-US" sz="1040" dirty="0"/>
          </a:p>
        </p:txBody>
      </p:sp>
      <p:sp>
        <p:nvSpPr>
          <p:cNvPr id="24" name="Text 22"/>
          <p:cNvSpPr/>
          <p:nvPr/>
        </p:nvSpPr>
        <p:spPr>
          <a:xfrm>
            <a:off x="4361688" y="2880360"/>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Storyline, archival photos, present-day photos, videos and kiosks.</a:t>
            </a:r>
            <a:endParaRPr lang="en-US" sz="750" dirty="0"/>
          </a:p>
        </p:txBody>
      </p:sp>
      <p:sp>
        <p:nvSpPr>
          <p:cNvPr id="25" name="Shape 23"/>
          <p:cNvSpPr/>
          <p:nvPr/>
        </p:nvSpPr>
        <p:spPr>
          <a:xfrm>
            <a:off x="4160520" y="3447288"/>
            <a:ext cx="3063240" cy="877824"/>
          </a:xfrm>
          <a:prstGeom prst="roundRect">
            <a:avLst>
              <a:gd name="adj" fmla="val 8333"/>
            </a:avLst>
          </a:prstGeom>
          <a:solidFill>
            <a:srgbClr val="FFFDF8"/>
          </a:solidFill>
          <a:ln w="10160">
            <a:solidFill>
              <a:srgbClr val="D8CCB8"/>
            </a:solidFill>
            <a:prstDash val="solid"/>
          </a:ln>
        </p:spPr>
      </p:sp>
      <p:sp>
        <p:nvSpPr>
          <p:cNvPr id="26" name="Shape 24"/>
          <p:cNvSpPr/>
          <p:nvPr/>
        </p:nvSpPr>
        <p:spPr>
          <a:xfrm>
            <a:off x="4160520" y="3447288"/>
            <a:ext cx="73152" cy="877824"/>
          </a:xfrm>
          <a:prstGeom prst="rect">
            <a:avLst/>
          </a:prstGeom>
          <a:solidFill>
            <a:srgbClr val="B68B32"/>
          </a:solidFill>
          <a:ln w="12700">
            <a:solidFill>
              <a:srgbClr val="B68B32"/>
            </a:solidFill>
            <a:prstDash val="solid"/>
          </a:ln>
        </p:spPr>
      </p:sp>
      <p:sp>
        <p:nvSpPr>
          <p:cNvPr id="27" name="Text 25"/>
          <p:cNvSpPr/>
          <p:nvPr/>
        </p:nvSpPr>
        <p:spPr>
          <a:xfrm>
            <a:off x="4361688" y="3611880"/>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Community + Youth</a:t>
            </a:r>
            <a:endParaRPr lang="en-US" sz="1040" dirty="0"/>
          </a:p>
        </p:txBody>
      </p:sp>
      <p:sp>
        <p:nvSpPr>
          <p:cNvPr id="28" name="Text 26"/>
          <p:cNvSpPr/>
          <p:nvPr/>
        </p:nvSpPr>
        <p:spPr>
          <a:xfrm>
            <a:off x="4361688" y="3995928"/>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Learning resources, school connections, community contribution pathways.</a:t>
            </a:r>
            <a:endParaRPr lang="en-US" sz="750" dirty="0"/>
          </a:p>
        </p:txBody>
      </p:sp>
      <p:sp>
        <p:nvSpPr>
          <p:cNvPr id="29" name="Shape 27"/>
          <p:cNvSpPr/>
          <p:nvPr/>
        </p:nvSpPr>
        <p:spPr>
          <a:xfrm>
            <a:off x="7635240" y="2331720"/>
            <a:ext cx="3063240" cy="877824"/>
          </a:xfrm>
          <a:prstGeom prst="roundRect">
            <a:avLst>
              <a:gd name="adj" fmla="val 8333"/>
            </a:avLst>
          </a:prstGeom>
          <a:solidFill>
            <a:srgbClr val="FFFDF8"/>
          </a:solidFill>
          <a:ln w="10160">
            <a:solidFill>
              <a:srgbClr val="D8CCB8"/>
            </a:solidFill>
            <a:prstDash val="solid"/>
          </a:ln>
        </p:spPr>
      </p:sp>
      <p:sp>
        <p:nvSpPr>
          <p:cNvPr id="30" name="Shape 28"/>
          <p:cNvSpPr/>
          <p:nvPr/>
        </p:nvSpPr>
        <p:spPr>
          <a:xfrm>
            <a:off x="7635240" y="2331720"/>
            <a:ext cx="73152" cy="877824"/>
          </a:xfrm>
          <a:prstGeom prst="rect">
            <a:avLst/>
          </a:prstGeom>
          <a:solidFill>
            <a:srgbClr val="5A8D84"/>
          </a:solidFill>
          <a:ln w="12700">
            <a:solidFill>
              <a:srgbClr val="5A8D84"/>
            </a:solidFill>
            <a:prstDash val="solid"/>
          </a:ln>
        </p:spPr>
      </p:sp>
      <p:sp>
        <p:nvSpPr>
          <p:cNvPr id="31" name="Text 29"/>
          <p:cNvSpPr/>
          <p:nvPr/>
        </p:nvSpPr>
        <p:spPr>
          <a:xfrm>
            <a:off x="7836408" y="2496312"/>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Events + Updates</a:t>
            </a:r>
            <a:endParaRPr lang="en-US" sz="1040" dirty="0"/>
          </a:p>
        </p:txBody>
      </p:sp>
      <p:sp>
        <p:nvSpPr>
          <p:cNvPr id="32" name="Text 30"/>
          <p:cNvSpPr/>
          <p:nvPr/>
        </p:nvSpPr>
        <p:spPr>
          <a:xfrm>
            <a:off x="7836408" y="2880360"/>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Community events, announcements, visitor programming.</a:t>
            </a:r>
            <a:endParaRPr lang="en-US" sz="750" dirty="0"/>
          </a:p>
        </p:txBody>
      </p:sp>
      <p:sp>
        <p:nvSpPr>
          <p:cNvPr id="33" name="Shape 31"/>
          <p:cNvSpPr/>
          <p:nvPr/>
        </p:nvSpPr>
        <p:spPr>
          <a:xfrm>
            <a:off x="7635240" y="3447288"/>
            <a:ext cx="3063240" cy="877824"/>
          </a:xfrm>
          <a:prstGeom prst="roundRect">
            <a:avLst>
              <a:gd name="adj" fmla="val 8333"/>
            </a:avLst>
          </a:prstGeom>
          <a:solidFill>
            <a:srgbClr val="FFFDF8"/>
          </a:solidFill>
          <a:ln w="10160">
            <a:solidFill>
              <a:srgbClr val="D8CCB8"/>
            </a:solidFill>
            <a:prstDash val="solid"/>
          </a:ln>
        </p:spPr>
      </p:sp>
      <p:sp>
        <p:nvSpPr>
          <p:cNvPr id="34" name="Shape 32"/>
          <p:cNvSpPr/>
          <p:nvPr/>
        </p:nvSpPr>
        <p:spPr>
          <a:xfrm>
            <a:off x="7635240" y="3447288"/>
            <a:ext cx="73152" cy="877824"/>
          </a:xfrm>
          <a:prstGeom prst="rect">
            <a:avLst/>
          </a:prstGeom>
          <a:solidFill>
            <a:srgbClr val="B96B46"/>
          </a:solidFill>
          <a:ln w="12700">
            <a:solidFill>
              <a:srgbClr val="B96B46"/>
            </a:solidFill>
            <a:prstDash val="solid"/>
          </a:ln>
        </p:spPr>
      </p:sp>
      <p:sp>
        <p:nvSpPr>
          <p:cNvPr id="35" name="Text 33"/>
          <p:cNvSpPr/>
          <p:nvPr/>
        </p:nvSpPr>
        <p:spPr>
          <a:xfrm>
            <a:off x="7836408" y="3611880"/>
            <a:ext cx="2660904" cy="310896"/>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Contact</a:t>
            </a:r>
            <a:endParaRPr lang="en-US" sz="1040" dirty="0"/>
          </a:p>
        </p:txBody>
      </p:sp>
      <p:sp>
        <p:nvSpPr>
          <p:cNvPr id="36" name="Text 34"/>
          <p:cNvSpPr/>
          <p:nvPr/>
        </p:nvSpPr>
        <p:spPr>
          <a:xfrm>
            <a:off x="7836408" y="3995928"/>
            <a:ext cx="2660904" cy="219456"/>
          </a:xfrm>
          <a:prstGeom prst="rect">
            <a:avLst/>
          </a:prstGeom>
          <a:noFill/>
          <a:ln/>
        </p:spPr>
        <p:txBody>
          <a:bodyPr wrap="square" lIns="254" tIns="254" rIns="254" bIns="254" rtlCol="0" anchor="t">
            <a:normAutofit/>
          </a:bodyPr>
          <a:lstStyle/>
          <a:p>
            <a:pPr indent="0" marL="0">
              <a:buNone/>
            </a:pPr>
            <a:r>
              <a:rPr lang="en-US" sz="750" dirty="0">
                <a:solidFill>
                  <a:srgbClr val="253330"/>
                </a:solidFill>
                <a:latin typeface="Aptos" pitchFamily="34" charset="0"/>
                <a:ea typeface="Aptos" pitchFamily="34" charset="-122"/>
                <a:cs typeface="Aptos" pitchFamily="34" charset="-120"/>
              </a:rPr>
              <a:t>Names, phone, email, feedback, media and partnership inquiries.</a:t>
            </a:r>
            <a:endParaRPr lang="en-US" sz="750" dirty="0"/>
          </a:p>
        </p:txBody>
      </p:sp>
      <p:sp>
        <p:nvSpPr>
          <p:cNvPr id="37" name="Shape 35"/>
          <p:cNvSpPr/>
          <p:nvPr/>
        </p:nvSpPr>
        <p:spPr>
          <a:xfrm>
            <a:off x="7635240" y="4562856"/>
            <a:ext cx="3063240" cy="667512"/>
          </a:xfrm>
          <a:prstGeom prst="roundRect">
            <a:avLst>
              <a:gd name="adj" fmla="val 6849"/>
            </a:avLst>
          </a:prstGeom>
          <a:solidFill>
            <a:srgbClr val="E6EDE3"/>
          </a:solidFill>
          <a:ln w="12700">
            <a:solidFill>
              <a:srgbClr val="E6EDE3"/>
            </a:solidFill>
            <a:prstDash val="solid"/>
          </a:ln>
        </p:spPr>
      </p:sp>
      <p:sp>
        <p:nvSpPr>
          <p:cNvPr id="38" name="Text 36"/>
          <p:cNvSpPr/>
          <p:nvPr/>
        </p:nvSpPr>
        <p:spPr>
          <a:xfrm>
            <a:off x="7818120" y="4764024"/>
            <a:ext cx="2697480" cy="182880"/>
          </a:xfrm>
          <a:prstGeom prst="rect">
            <a:avLst/>
          </a:prstGeom>
          <a:noFill/>
          <a:ln/>
        </p:spPr>
        <p:txBody>
          <a:bodyPr wrap="square" lIns="0" tIns="0" rIns="0" bIns="0" rtlCol="0" anchor="ctr">
            <a:normAutofit/>
          </a:bodyPr>
          <a:lstStyle/>
          <a:p>
            <a:pPr algn="ctr" indent="0" marL="0">
              <a:buNone/>
            </a:pPr>
            <a:r>
              <a:rPr lang="en-US" sz="880" b="1" dirty="0">
                <a:solidFill>
                  <a:srgbClr val="173B35"/>
                </a:solidFill>
                <a:latin typeface="Aptos" pitchFamily="34" charset="0"/>
                <a:ea typeface="Aptos" pitchFamily="34" charset="-122"/>
                <a:cs typeface="Aptos" pitchFamily="34" charset="-120"/>
              </a:rPr>
              <a:t>Navigation should mirror the audience journey: discover -&gt; understand -&gt; visit -&gt; connect.</a:t>
            </a:r>
            <a:endParaRPr lang="en-US" sz="880" dirty="0"/>
          </a:p>
        </p:txBody>
      </p:sp>
      <p:sp>
        <p:nvSpPr>
          <p:cNvPr id="39" name="Shape 37"/>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40" name="Text 38"/>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The structure can incorporate existing categories: mission, profile, communities, treaty, events and contacts.</a:t>
            </a:r>
            <a:endParaRPr lang="en-US" sz="770" dirty="0"/>
          </a:p>
        </p:txBody>
      </p:sp>
      <p:sp>
        <p:nvSpPr>
          <p:cNvPr id="41" name="Text 39"/>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42" name="Text 40"/>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11</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WHAT THE SITE SHOULD DO</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Essential website functionality</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685800" y="1828800"/>
            <a:ext cx="3246120" cy="1344168"/>
          </a:xfrm>
          <a:prstGeom prst="roundRect">
            <a:avLst>
              <a:gd name="adj" fmla="val 544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9" name="Shape 7"/>
          <p:cNvSpPr/>
          <p:nvPr/>
        </p:nvSpPr>
        <p:spPr>
          <a:xfrm>
            <a:off x="685800" y="1828800"/>
            <a:ext cx="73152" cy="1344168"/>
          </a:xfrm>
          <a:prstGeom prst="rect">
            <a:avLst/>
          </a:prstGeom>
          <a:solidFill>
            <a:srgbClr val="B68B32"/>
          </a:solidFill>
          <a:ln w="12700">
            <a:solidFill>
              <a:srgbClr val="B68B32"/>
            </a:solidFill>
            <a:prstDash val="solid"/>
          </a:ln>
        </p:spPr>
      </p:sp>
      <p:sp>
        <p:nvSpPr>
          <p:cNvPr id="10" name="Text 8"/>
          <p:cNvSpPr/>
          <p:nvPr/>
        </p:nvSpPr>
        <p:spPr>
          <a:xfrm>
            <a:off x="886968" y="1993392"/>
            <a:ext cx="2843784" cy="310896"/>
          </a:xfrm>
          <a:prstGeom prst="rect">
            <a:avLst/>
          </a:prstGeom>
          <a:noFill/>
          <a:ln/>
        </p:spPr>
        <p:txBody>
          <a:bodyPr wrap="square" lIns="0" tIns="0" rIns="0" bIns="0" rtlCol="0" anchor="ctr">
            <a:normAutofit/>
          </a:bodyPr>
          <a:lstStyle/>
          <a:p>
            <a:pPr indent="0" marL="0">
              <a:buNone/>
            </a:pPr>
            <a:r>
              <a:rPr lang="en-US" sz="1160" b="1" dirty="0">
                <a:solidFill>
                  <a:srgbClr val="173B35"/>
                </a:solidFill>
                <a:latin typeface="Aptos" pitchFamily="34" charset="0"/>
                <a:ea typeface="Aptos" pitchFamily="34" charset="-122"/>
                <a:cs typeface="Aptos" pitchFamily="34" charset="-120"/>
              </a:rPr>
              <a:t>Find us quickly</a:t>
            </a:r>
            <a:endParaRPr lang="en-US" sz="1160" dirty="0"/>
          </a:p>
        </p:txBody>
      </p:sp>
      <p:sp>
        <p:nvSpPr>
          <p:cNvPr id="11" name="Text 9"/>
          <p:cNvSpPr/>
          <p:nvPr/>
        </p:nvSpPr>
        <p:spPr>
          <a:xfrm>
            <a:off x="886968" y="2377440"/>
            <a:ext cx="2843784" cy="685800"/>
          </a:xfrm>
          <a:prstGeom prst="rect">
            <a:avLst/>
          </a:prstGeom>
          <a:noFill/>
          <a:ln/>
        </p:spPr>
        <p:txBody>
          <a:bodyPr wrap="square" lIns="254" tIns="254" rIns="254" bIns="254" rtlCol="0" anchor="t">
            <a:normAutofit/>
          </a:bodyPr>
          <a:lstStyle/>
          <a:p>
            <a:pPr indent="0" marL="0">
              <a:buNone/>
            </a:pPr>
            <a:r>
              <a:rPr lang="en-US" sz="890" dirty="0">
                <a:solidFill>
                  <a:srgbClr val="253330"/>
                </a:solidFill>
                <a:latin typeface="Aptos" pitchFamily="34" charset="0"/>
                <a:ea typeface="Aptos" pitchFamily="34" charset="-122"/>
                <a:cs typeface="Aptos" pitchFamily="34" charset="-120"/>
              </a:rPr>
              <a:t>Prominent hours, location, phone, email, maps and contact buttons.</a:t>
            </a:r>
            <a:endParaRPr lang="en-US" sz="890" dirty="0"/>
          </a:p>
        </p:txBody>
      </p:sp>
      <p:sp>
        <p:nvSpPr>
          <p:cNvPr id="12" name="Shape 10"/>
          <p:cNvSpPr/>
          <p:nvPr/>
        </p:nvSpPr>
        <p:spPr>
          <a:xfrm>
            <a:off x="4370832" y="1828800"/>
            <a:ext cx="3246120" cy="1344168"/>
          </a:xfrm>
          <a:prstGeom prst="roundRect">
            <a:avLst>
              <a:gd name="adj" fmla="val 544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3" name="Shape 11"/>
          <p:cNvSpPr/>
          <p:nvPr/>
        </p:nvSpPr>
        <p:spPr>
          <a:xfrm>
            <a:off x="4370832" y="1828800"/>
            <a:ext cx="73152" cy="1344168"/>
          </a:xfrm>
          <a:prstGeom prst="rect">
            <a:avLst/>
          </a:prstGeom>
          <a:solidFill>
            <a:srgbClr val="5A8D84"/>
          </a:solidFill>
          <a:ln w="12700">
            <a:solidFill>
              <a:srgbClr val="5A8D84"/>
            </a:solidFill>
            <a:prstDash val="solid"/>
          </a:ln>
        </p:spPr>
      </p:sp>
      <p:sp>
        <p:nvSpPr>
          <p:cNvPr id="14" name="Text 12"/>
          <p:cNvSpPr/>
          <p:nvPr/>
        </p:nvSpPr>
        <p:spPr>
          <a:xfrm>
            <a:off x="4572000" y="1993392"/>
            <a:ext cx="2843784" cy="310896"/>
          </a:xfrm>
          <a:prstGeom prst="rect">
            <a:avLst/>
          </a:prstGeom>
          <a:noFill/>
          <a:ln/>
        </p:spPr>
        <p:txBody>
          <a:bodyPr wrap="square" lIns="0" tIns="0" rIns="0" bIns="0" rtlCol="0" anchor="ctr">
            <a:normAutofit/>
          </a:bodyPr>
          <a:lstStyle/>
          <a:p>
            <a:pPr indent="0" marL="0">
              <a:buNone/>
            </a:pPr>
            <a:r>
              <a:rPr lang="en-US" sz="1160" b="1" dirty="0">
                <a:solidFill>
                  <a:srgbClr val="173B35"/>
                </a:solidFill>
                <a:latin typeface="Aptos" pitchFamily="34" charset="0"/>
                <a:ea typeface="Aptos" pitchFamily="34" charset="-122"/>
                <a:cs typeface="Aptos" pitchFamily="34" charset="-120"/>
              </a:rPr>
              <a:t>Tell the story</a:t>
            </a:r>
            <a:endParaRPr lang="en-US" sz="1160" dirty="0"/>
          </a:p>
        </p:txBody>
      </p:sp>
      <p:sp>
        <p:nvSpPr>
          <p:cNvPr id="15" name="Text 13"/>
          <p:cNvSpPr/>
          <p:nvPr/>
        </p:nvSpPr>
        <p:spPr>
          <a:xfrm>
            <a:off x="4572000" y="2377440"/>
            <a:ext cx="2843784" cy="685800"/>
          </a:xfrm>
          <a:prstGeom prst="rect">
            <a:avLst/>
          </a:prstGeom>
          <a:noFill/>
          <a:ln/>
        </p:spPr>
        <p:txBody>
          <a:bodyPr wrap="square" lIns="254" tIns="254" rIns="254" bIns="254" rtlCol="0" anchor="t">
            <a:normAutofit/>
          </a:bodyPr>
          <a:lstStyle/>
          <a:p>
            <a:pPr indent="0" marL="0">
              <a:buNone/>
            </a:pPr>
            <a:r>
              <a:rPr lang="en-US" sz="890" dirty="0">
                <a:solidFill>
                  <a:srgbClr val="253330"/>
                </a:solidFill>
                <a:latin typeface="Aptos" pitchFamily="34" charset="0"/>
                <a:ea typeface="Aptos" pitchFamily="34" charset="-122"/>
                <a:cs typeface="Aptos" pitchFamily="34" charset="-120"/>
              </a:rPr>
              <a:t>Storyline pages supported by archival photos, present-day images, video and approved language.</a:t>
            </a:r>
            <a:endParaRPr lang="en-US" sz="890" dirty="0"/>
          </a:p>
        </p:txBody>
      </p:sp>
      <p:sp>
        <p:nvSpPr>
          <p:cNvPr id="16" name="Shape 14"/>
          <p:cNvSpPr/>
          <p:nvPr/>
        </p:nvSpPr>
        <p:spPr>
          <a:xfrm>
            <a:off x="8055864" y="1828800"/>
            <a:ext cx="3246120" cy="1344168"/>
          </a:xfrm>
          <a:prstGeom prst="roundRect">
            <a:avLst>
              <a:gd name="adj" fmla="val 544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7" name="Shape 15"/>
          <p:cNvSpPr/>
          <p:nvPr/>
        </p:nvSpPr>
        <p:spPr>
          <a:xfrm>
            <a:off x="8055864" y="1828800"/>
            <a:ext cx="73152" cy="1344168"/>
          </a:xfrm>
          <a:prstGeom prst="rect">
            <a:avLst/>
          </a:prstGeom>
          <a:solidFill>
            <a:srgbClr val="B96B46"/>
          </a:solidFill>
          <a:ln w="12700">
            <a:solidFill>
              <a:srgbClr val="B96B46"/>
            </a:solidFill>
            <a:prstDash val="solid"/>
          </a:ln>
        </p:spPr>
      </p:sp>
      <p:sp>
        <p:nvSpPr>
          <p:cNvPr id="18" name="Text 16"/>
          <p:cNvSpPr/>
          <p:nvPr/>
        </p:nvSpPr>
        <p:spPr>
          <a:xfrm>
            <a:off x="8257032" y="1993392"/>
            <a:ext cx="2843784" cy="310896"/>
          </a:xfrm>
          <a:prstGeom prst="rect">
            <a:avLst/>
          </a:prstGeom>
          <a:noFill/>
          <a:ln/>
        </p:spPr>
        <p:txBody>
          <a:bodyPr wrap="square" lIns="0" tIns="0" rIns="0" bIns="0" rtlCol="0" anchor="ctr">
            <a:normAutofit/>
          </a:bodyPr>
          <a:lstStyle/>
          <a:p>
            <a:pPr indent="0" marL="0">
              <a:buNone/>
            </a:pPr>
            <a:r>
              <a:rPr lang="en-US" sz="1160" b="1" dirty="0">
                <a:solidFill>
                  <a:srgbClr val="173B35"/>
                </a:solidFill>
                <a:latin typeface="Aptos" pitchFamily="34" charset="0"/>
                <a:ea typeface="Aptos" pitchFamily="34" charset="-122"/>
                <a:cs typeface="Aptos" pitchFamily="34" charset="-120"/>
              </a:rPr>
              <a:t>Promote events</a:t>
            </a:r>
            <a:endParaRPr lang="en-US" sz="1160" dirty="0"/>
          </a:p>
        </p:txBody>
      </p:sp>
      <p:sp>
        <p:nvSpPr>
          <p:cNvPr id="19" name="Text 17"/>
          <p:cNvSpPr/>
          <p:nvPr/>
        </p:nvSpPr>
        <p:spPr>
          <a:xfrm>
            <a:off x="8257032" y="2377440"/>
            <a:ext cx="2843784" cy="685800"/>
          </a:xfrm>
          <a:prstGeom prst="rect">
            <a:avLst/>
          </a:prstGeom>
          <a:noFill/>
          <a:ln/>
        </p:spPr>
        <p:txBody>
          <a:bodyPr wrap="square" lIns="254" tIns="254" rIns="254" bIns="254" rtlCol="0" anchor="t">
            <a:normAutofit/>
          </a:bodyPr>
          <a:lstStyle/>
          <a:p>
            <a:pPr indent="0" marL="0">
              <a:buNone/>
            </a:pPr>
            <a:r>
              <a:rPr lang="en-US" sz="890" dirty="0">
                <a:solidFill>
                  <a:srgbClr val="253330"/>
                </a:solidFill>
                <a:latin typeface="Aptos" pitchFamily="34" charset="0"/>
                <a:ea typeface="Aptos" pitchFamily="34" charset="-122"/>
                <a:cs typeface="Aptos" pitchFamily="34" charset="-120"/>
              </a:rPr>
              <a:t>Simple event/update system that can feed social and email communications.</a:t>
            </a:r>
            <a:endParaRPr lang="en-US" sz="890" dirty="0"/>
          </a:p>
        </p:txBody>
      </p:sp>
      <p:sp>
        <p:nvSpPr>
          <p:cNvPr id="20" name="Shape 18"/>
          <p:cNvSpPr/>
          <p:nvPr/>
        </p:nvSpPr>
        <p:spPr>
          <a:xfrm>
            <a:off x="685800" y="3657600"/>
            <a:ext cx="3246120" cy="1344168"/>
          </a:xfrm>
          <a:prstGeom prst="roundRect">
            <a:avLst>
              <a:gd name="adj" fmla="val 544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1" name="Shape 19"/>
          <p:cNvSpPr/>
          <p:nvPr/>
        </p:nvSpPr>
        <p:spPr>
          <a:xfrm>
            <a:off x="685800" y="3657600"/>
            <a:ext cx="73152" cy="1344168"/>
          </a:xfrm>
          <a:prstGeom prst="rect">
            <a:avLst/>
          </a:prstGeom>
          <a:solidFill>
            <a:srgbClr val="2F594D"/>
          </a:solidFill>
          <a:ln w="12700">
            <a:solidFill>
              <a:srgbClr val="2F594D"/>
            </a:solidFill>
            <a:prstDash val="solid"/>
          </a:ln>
        </p:spPr>
      </p:sp>
      <p:sp>
        <p:nvSpPr>
          <p:cNvPr id="22" name="Text 20"/>
          <p:cNvSpPr/>
          <p:nvPr/>
        </p:nvSpPr>
        <p:spPr>
          <a:xfrm>
            <a:off x="886968" y="3822192"/>
            <a:ext cx="2843784" cy="310896"/>
          </a:xfrm>
          <a:prstGeom prst="rect">
            <a:avLst/>
          </a:prstGeom>
          <a:noFill/>
          <a:ln/>
        </p:spPr>
        <p:txBody>
          <a:bodyPr wrap="square" lIns="0" tIns="0" rIns="0" bIns="0" rtlCol="0" anchor="ctr">
            <a:normAutofit/>
          </a:bodyPr>
          <a:lstStyle/>
          <a:p>
            <a:pPr indent="0" marL="0">
              <a:buNone/>
            </a:pPr>
            <a:r>
              <a:rPr lang="en-US" sz="1160" b="1" dirty="0">
                <a:solidFill>
                  <a:srgbClr val="173B35"/>
                </a:solidFill>
                <a:latin typeface="Aptos" pitchFamily="34" charset="0"/>
                <a:ea typeface="Aptos" pitchFamily="34" charset="-122"/>
                <a:cs typeface="Aptos" pitchFamily="34" charset="-120"/>
              </a:rPr>
              <a:t>Build a list</a:t>
            </a:r>
            <a:endParaRPr lang="en-US" sz="1160" dirty="0"/>
          </a:p>
        </p:txBody>
      </p:sp>
      <p:sp>
        <p:nvSpPr>
          <p:cNvPr id="23" name="Text 21"/>
          <p:cNvSpPr/>
          <p:nvPr/>
        </p:nvSpPr>
        <p:spPr>
          <a:xfrm>
            <a:off x="886968" y="4206240"/>
            <a:ext cx="2843784" cy="685800"/>
          </a:xfrm>
          <a:prstGeom prst="rect">
            <a:avLst/>
          </a:prstGeom>
          <a:noFill/>
          <a:ln/>
        </p:spPr>
        <p:txBody>
          <a:bodyPr wrap="square" lIns="254" tIns="254" rIns="254" bIns="254" rtlCol="0" anchor="t">
            <a:normAutofit/>
          </a:bodyPr>
          <a:lstStyle/>
          <a:p>
            <a:pPr indent="0" marL="0">
              <a:buNone/>
            </a:pPr>
            <a:r>
              <a:rPr lang="en-US" sz="890" dirty="0">
                <a:solidFill>
                  <a:srgbClr val="253330"/>
                </a:solidFill>
                <a:latin typeface="Aptos" pitchFamily="34" charset="0"/>
                <a:ea typeface="Aptos" pitchFamily="34" charset="-122"/>
                <a:cs typeface="Aptos" pitchFamily="34" charset="-120"/>
              </a:rPr>
              <a:t>Newsletter signup connected to a secure contact database.</a:t>
            </a:r>
            <a:endParaRPr lang="en-US" sz="890" dirty="0"/>
          </a:p>
        </p:txBody>
      </p:sp>
      <p:sp>
        <p:nvSpPr>
          <p:cNvPr id="24" name="Shape 22"/>
          <p:cNvSpPr/>
          <p:nvPr/>
        </p:nvSpPr>
        <p:spPr>
          <a:xfrm>
            <a:off x="4370832" y="3657600"/>
            <a:ext cx="3246120" cy="1344168"/>
          </a:xfrm>
          <a:prstGeom prst="roundRect">
            <a:avLst>
              <a:gd name="adj" fmla="val 544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5" name="Shape 23"/>
          <p:cNvSpPr/>
          <p:nvPr/>
        </p:nvSpPr>
        <p:spPr>
          <a:xfrm>
            <a:off x="4370832" y="3657600"/>
            <a:ext cx="73152" cy="1344168"/>
          </a:xfrm>
          <a:prstGeom prst="rect">
            <a:avLst/>
          </a:prstGeom>
          <a:solidFill>
            <a:srgbClr val="B68B32"/>
          </a:solidFill>
          <a:ln w="12700">
            <a:solidFill>
              <a:srgbClr val="B68B32"/>
            </a:solidFill>
            <a:prstDash val="solid"/>
          </a:ln>
        </p:spPr>
      </p:sp>
      <p:sp>
        <p:nvSpPr>
          <p:cNvPr id="26" name="Text 24"/>
          <p:cNvSpPr/>
          <p:nvPr/>
        </p:nvSpPr>
        <p:spPr>
          <a:xfrm>
            <a:off x="4572000" y="3822192"/>
            <a:ext cx="2843784" cy="310896"/>
          </a:xfrm>
          <a:prstGeom prst="rect">
            <a:avLst/>
          </a:prstGeom>
          <a:noFill/>
          <a:ln/>
        </p:spPr>
        <p:txBody>
          <a:bodyPr wrap="square" lIns="0" tIns="0" rIns="0" bIns="0" rtlCol="0" anchor="ctr">
            <a:normAutofit/>
          </a:bodyPr>
          <a:lstStyle/>
          <a:p>
            <a:pPr indent="0" marL="0">
              <a:buNone/>
            </a:pPr>
            <a:r>
              <a:rPr lang="en-US" sz="1160" b="1" dirty="0">
                <a:solidFill>
                  <a:srgbClr val="173B35"/>
                </a:solidFill>
                <a:latin typeface="Aptos" pitchFamily="34" charset="0"/>
                <a:ea typeface="Aptos" pitchFamily="34" charset="-122"/>
                <a:cs typeface="Aptos" pitchFamily="34" charset="-120"/>
              </a:rPr>
              <a:t>Invite feedback</a:t>
            </a:r>
            <a:endParaRPr lang="en-US" sz="1160" dirty="0"/>
          </a:p>
        </p:txBody>
      </p:sp>
      <p:sp>
        <p:nvSpPr>
          <p:cNvPr id="27" name="Text 25"/>
          <p:cNvSpPr/>
          <p:nvPr/>
        </p:nvSpPr>
        <p:spPr>
          <a:xfrm>
            <a:off x="4572000" y="4206240"/>
            <a:ext cx="2843784" cy="685800"/>
          </a:xfrm>
          <a:prstGeom prst="rect">
            <a:avLst/>
          </a:prstGeom>
          <a:noFill/>
          <a:ln/>
        </p:spPr>
        <p:txBody>
          <a:bodyPr wrap="square" lIns="254" tIns="254" rIns="254" bIns="254" rtlCol="0" anchor="t">
            <a:normAutofit/>
          </a:bodyPr>
          <a:lstStyle/>
          <a:p>
            <a:pPr indent="0" marL="0">
              <a:buNone/>
            </a:pPr>
            <a:r>
              <a:rPr lang="en-US" sz="890" dirty="0">
                <a:solidFill>
                  <a:srgbClr val="253330"/>
                </a:solidFill>
                <a:latin typeface="Aptos" pitchFamily="34" charset="0"/>
                <a:ea typeface="Aptos" pitchFamily="34" charset="-122"/>
                <a:cs typeface="Aptos" pitchFamily="34" charset="-120"/>
              </a:rPr>
              <a:t>A moderated contact / suggestion form for corrections, questions and improvements.</a:t>
            </a:r>
            <a:endParaRPr lang="en-US" sz="890" dirty="0"/>
          </a:p>
        </p:txBody>
      </p:sp>
      <p:sp>
        <p:nvSpPr>
          <p:cNvPr id="28" name="Shape 26"/>
          <p:cNvSpPr/>
          <p:nvPr/>
        </p:nvSpPr>
        <p:spPr>
          <a:xfrm>
            <a:off x="8055864" y="3657600"/>
            <a:ext cx="3246120" cy="1344168"/>
          </a:xfrm>
          <a:prstGeom prst="roundRect">
            <a:avLst>
              <a:gd name="adj" fmla="val 544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9" name="Shape 27"/>
          <p:cNvSpPr/>
          <p:nvPr/>
        </p:nvSpPr>
        <p:spPr>
          <a:xfrm>
            <a:off x="8055864" y="3657600"/>
            <a:ext cx="73152" cy="1344168"/>
          </a:xfrm>
          <a:prstGeom prst="rect">
            <a:avLst/>
          </a:prstGeom>
          <a:solidFill>
            <a:srgbClr val="5A8D84"/>
          </a:solidFill>
          <a:ln w="12700">
            <a:solidFill>
              <a:srgbClr val="5A8D84"/>
            </a:solidFill>
            <a:prstDash val="solid"/>
          </a:ln>
        </p:spPr>
      </p:sp>
      <p:sp>
        <p:nvSpPr>
          <p:cNvPr id="30" name="Text 28"/>
          <p:cNvSpPr/>
          <p:nvPr/>
        </p:nvSpPr>
        <p:spPr>
          <a:xfrm>
            <a:off x="8257032" y="3822192"/>
            <a:ext cx="2843784" cy="310896"/>
          </a:xfrm>
          <a:prstGeom prst="rect">
            <a:avLst/>
          </a:prstGeom>
          <a:noFill/>
          <a:ln/>
        </p:spPr>
        <p:txBody>
          <a:bodyPr wrap="square" lIns="0" tIns="0" rIns="0" bIns="0" rtlCol="0" anchor="ctr">
            <a:normAutofit/>
          </a:bodyPr>
          <a:lstStyle/>
          <a:p>
            <a:pPr indent="0" marL="0">
              <a:buNone/>
            </a:pPr>
            <a:r>
              <a:rPr lang="en-US" sz="1160" b="1" dirty="0">
                <a:solidFill>
                  <a:srgbClr val="173B35"/>
                </a:solidFill>
                <a:latin typeface="Aptos" pitchFamily="34" charset="0"/>
                <a:ea typeface="Aptos" pitchFamily="34" charset="-122"/>
                <a:cs typeface="Aptos" pitchFamily="34" charset="-120"/>
              </a:rPr>
              <a:t>Measure reach</a:t>
            </a:r>
            <a:endParaRPr lang="en-US" sz="1160" dirty="0"/>
          </a:p>
        </p:txBody>
      </p:sp>
      <p:sp>
        <p:nvSpPr>
          <p:cNvPr id="31" name="Text 29"/>
          <p:cNvSpPr/>
          <p:nvPr/>
        </p:nvSpPr>
        <p:spPr>
          <a:xfrm>
            <a:off x="8257032" y="4206240"/>
            <a:ext cx="2843784" cy="685800"/>
          </a:xfrm>
          <a:prstGeom prst="rect">
            <a:avLst/>
          </a:prstGeom>
          <a:noFill/>
          <a:ln/>
        </p:spPr>
        <p:txBody>
          <a:bodyPr wrap="square" lIns="254" tIns="254" rIns="254" bIns="254" rtlCol="0" anchor="t">
            <a:normAutofit/>
          </a:bodyPr>
          <a:lstStyle/>
          <a:p>
            <a:pPr indent="0" marL="0">
              <a:buNone/>
            </a:pPr>
            <a:r>
              <a:rPr lang="en-US" sz="890" dirty="0">
                <a:solidFill>
                  <a:srgbClr val="253330"/>
                </a:solidFill>
                <a:latin typeface="Aptos" pitchFamily="34" charset="0"/>
                <a:ea typeface="Aptos" pitchFamily="34" charset="-122"/>
                <a:cs typeface="Aptos" pitchFamily="34" charset="-120"/>
              </a:rPr>
              <a:t>Analytics dashboard for visits, referrals, search terms and high-value pages.</a:t>
            </a:r>
            <a:endParaRPr lang="en-US" sz="890" dirty="0"/>
          </a:p>
        </p:txBody>
      </p:sp>
      <p:sp>
        <p:nvSpPr>
          <p:cNvPr id="32" name="Shape 30"/>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3" name="Text 31"/>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Build only what can be maintained: practical functionality, clear ownership and staff-friendly editing.</a:t>
            </a:r>
            <a:endParaRPr lang="en-US" sz="770" dirty="0"/>
          </a:p>
        </p:txBody>
      </p:sp>
      <p:sp>
        <p:nvSpPr>
          <p:cNvPr id="34" name="Text 32"/>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5" name="Text 33"/>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12</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WEBSITE PLUS REPEATABLE TOOLS</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Communications tools ecosystem</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Text 6"/>
          <p:cNvSpPr/>
          <p:nvPr/>
        </p:nvSpPr>
        <p:spPr>
          <a:xfrm>
            <a:off x="658368" y="1719072"/>
            <a:ext cx="8046720" cy="274320"/>
          </a:xfrm>
          <a:prstGeom prst="rect">
            <a:avLst/>
          </a:prstGeom>
          <a:noFill/>
          <a:ln/>
        </p:spPr>
        <p:txBody>
          <a:bodyPr wrap="square" lIns="0" tIns="0" rIns="0" bIns="0" rtlCol="0" anchor="ctr"/>
          <a:lstStyle/>
          <a:p>
            <a:pPr indent="0" marL="0">
              <a:buNone/>
            </a:pPr>
            <a:r>
              <a:rPr lang="en-US" sz="1350" b="1" dirty="0">
                <a:solidFill>
                  <a:srgbClr val="344845"/>
                </a:solidFill>
                <a:latin typeface="Aptos" pitchFamily="34" charset="0"/>
                <a:ea typeface="Aptos" pitchFamily="34" charset="-122"/>
                <a:cs typeface="Aptos" pitchFamily="34" charset="-120"/>
              </a:rPr>
              <a:t>The Centre’s communications should work as a small, practical system:</a:t>
            </a:r>
            <a:endParaRPr lang="en-US" sz="1350" dirty="0"/>
          </a:p>
        </p:txBody>
      </p:sp>
      <p:sp>
        <p:nvSpPr>
          <p:cNvPr id="9" name="Shape 7"/>
          <p:cNvSpPr/>
          <p:nvPr/>
        </p:nvSpPr>
        <p:spPr>
          <a:xfrm>
            <a:off x="804672" y="2359152"/>
            <a:ext cx="3127248" cy="1005840"/>
          </a:xfrm>
          <a:prstGeom prst="roundRect">
            <a:avLst>
              <a:gd name="adj" fmla="val 6364"/>
            </a:avLst>
          </a:prstGeom>
          <a:solidFill>
            <a:srgbClr val="173B35"/>
          </a:solidFill>
          <a:ln w="8890">
            <a:solidFill>
              <a:srgbClr val="173B35"/>
            </a:solidFill>
            <a:prstDash val="solid"/>
          </a:ln>
        </p:spPr>
      </p:sp>
      <p:sp>
        <p:nvSpPr>
          <p:cNvPr id="10" name="Text 8"/>
          <p:cNvSpPr/>
          <p:nvPr/>
        </p:nvSpPr>
        <p:spPr>
          <a:xfrm>
            <a:off x="1014984" y="2560320"/>
            <a:ext cx="2697480" cy="182880"/>
          </a:xfrm>
          <a:prstGeom prst="rect">
            <a:avLst/>
          </a:prstGeom>
          <a:noFill/>
          <a:ln/>
        </p:spPr>
        <p:txBody>
          <a:bodyPr wrap="square" lIns="0" tIns="0" rIns="0" bIns="0" rtlCol="0" anchor="ctr">
            <a:normAutofit/>
          </a:bodyPr>
          <a:lstStyle/>
          <a:p>
            <a:pPr indent="0" marL="0">
              <a:buNone/>
            </a:pPr>
            <a:r>
              <a:rPr lang="en-US" sz="1100" b="1" dirty="0">
                <a:solidFill>
                  <a:srgbClr val="FFFFFF"/>
                </a:solidFill>
                <a:latin typeface="Aptos" pitchFamily="34" charset="0"/>
                <a:ea typeface="Aptos" pitchFamily="34" charset="-122"/>
                <a:cs typeface="Aptos" pitchFamily="34" charset="-120"/>
              </a:rPr>
              <a:t>Website</a:t>
            </a:r>
            <a:endParaRPr lang="en-US" sz="1100" dirty="0"/>
          </a:p>
        </p:txBody>
      </p:sp>
      <p:sp>
        <p:nvSpPr>
          <p:cNvPr id="11" name="Text 9"/>
          <p:cNvSpPr/>
          <p:nvPr/>
        </p:nvSpPr>
        <p:spPr>
          <a:xfrm>
            <a:off x="1014984" y="2889504"/>
            <a:ext cx="2697480" cy="182880"/>
          </a:xfrm>
          <a:prstGeom prst="rect">
            <a:avLst/>
          </a:prstGeom>
          <a:noFill/>
          <a:ln/>
        </p:spPr>
        <p:txBody>
          <a:bodyPr wrap="square" lIns="0" tIns="0" rIns="0" bIns="0" rtlCol="0" anchor="ctr">
            <a:normAutofit/>
          </a:bodyPr>
          <a:lstStyle/>
          <a:p>
            <a:pPr indent="0" marL="0">
              <a:buNone/>
            </a:pPr>
            <a:r>
              <a:rPr lang="en-US" sz="820" dirty="0">
                <a:solidFill>
                  <a:srgbClr val="D7E0DA"/>
                </a:solidFill>
                <a:latin typeface="Aptos" pitchFamily="34" charset="0"/>
                <a:ea typeface="Aptos" pitchFamily="34" charset="-122"/>
                <a:cs typeface="Aptos" pitchFamily="34" charset="-120"/>
              </a:rPr>
              <a:t>Official source of truth and archive.</a:t>
            </a:r>
            <a:endParaRPr lang="en-US" sz="820" dirty="0"/>
          </a:p>
        </p:txBody>
      </p:sp>
      <p:sp>
        <p:nvSpPr>
          <p:cNvPr id="12" name="Shape 10"/>
          <p:cNvSpPr/>
          <p:nvPr/>
        </p:nvSpPr>
        <p:spPr>
          <a:xfrm>
            <a:off x="4462272" y="2359152"/>
            <a:ext cx="3127248" cy="1005840"/>
          </a:xfrm>
          <a:prstGeom prst="roundRect">
            <a:avLst>
              <a:gd name="adj" fmla="val 6364"/>
            </a:avLst>
          </a:prstGeom>
          <a:solidFill>
            <a:srgbClr val="FFFDF8"/>
          </a:solidFill>
          <a:ln w="8890">
            <a:solidFill>
              <a:srgbClr val="D8CCB8"/>
            </a:solidFill>
            <a:prstDash val="solid"/>
          </a:ln>
        </p:spPr>
      </p:sp>
      <p:sp>
        <p:nvSpPr>
          <p:cNvPr id="13" name="Text 11"/>
          <p:cNvSpPr/>
          <p:nvPr/>
        </p:nvSpPr>
        <p:spPr>
          <a:xfrm>
            <a:off x="4672584" y="2560320"/>
            <a:ext cx="2697480" cy="182880"/>
          </a:xfrm>
          <a:prstGeom prst="rect">
            <a:avLst/>
          </a:prstGeom>
          <a:noFill/>
          <a:ln/>
        </p:spPr>
        <p:txBody>
          <a:bodyPr wrap="square" lIns="0" tIns="0" rIns="0" bIns="0" rtlCol="0" anchor="ctr">
            <a:normAutofit/>
          </a:bodyPr>
          <a:lstStyle/>
          <a:p>
            <a:pPr indent="0" marL="0">
              <a:buNone/>
            </a:pPr>
            <a:r>
              <a:rPr lang="en-US" sz="1100" b="1" dirty="0">
                <a:solidFill>
                  <a:srgbClr val="173B35"/>
                </a:solidFill>
                <a:latin typeface="Aptos" pitchFamily="34" charset="0"/>
                <a:ea typeface="Aptos" pitchFamily="34" charset="-122"/>
                <a:cs typeface="Aptos" pitchFamily="34" charset="-120"/>
              </a:rPr>
              <a:t>E-newsletter</a:t>
            </a:r>
            <a:endParaRPr lang="en-US" sz="1100" dirty="0"/>
          </a:p>
        </p:txBody>
      </p:sp>
      <p:sp>
        <p:nvSpPr>
          <p:cNvPr id="14" name="Text 12"/>
          <p:cNvSpPr/>
          <p:nvPr/>
        </p:nvSpPr>
        <p:spPr>
          <a:xfrm>
            <a:off x="4672584" y="2889504"/>
            <a:ext cx="2697480" cy="182880"/>
          </a:xfrm>
          <a:prstGeom prst="rect">
            <a:avLst/>
          </a:prstGeom>
          <a:noFill/>
          <a:ln/>
        </p:spPr>
        <p:txBody>
          <a:bodyPr wrap="square" lIns="0" tIns="0" rIns="0" bIns="0" rtlCol="0" anchor="ctr">
            <a:normAutofit/>
          </a:bodyPr>
          <a:lstStyle/>
          <a:p>
            <a:pPr indent="0" marL="0">
              <a:buNone/>
            </a:pPr>
            <a:r>
              <a:rPr lang="en-US" sz="820" dirty="0">
                <a:solidFill>
                  <a:srgbClr val="253330"/>
                </a:solidFill>
                <a:latin typeface="Aptos" pitchFamily="34" charset="0"/>
                <a:ea typeface="Aptos" pitchFamily="34" charset="-122"/>
                <a:cs typeface="Aptos" pitchFamily="34" charset="-120"/>
              </a:rPr>
              <a:t>Updates to tourists, community, schools, partners and Nisga’a Urban Locals.</a:t>
            </a:r>
            <a:endParaRPr lang="en-US" sz="820" dirty="0"/>
          </a:p>
        </p:txBody>
      </p:sp>
      <p:sp>
        <p:nvSpPr>
          <p:cNvPr id="15" name="Shape 13"/>
          <p:cNvSpPr/>
          <p:nvPr/>
        </p:nvSpPr>
        <p:spPr>
          <a:xfrm>
            <a:off x="8119872" y="2359152"/>
            <a:ext cx="3127248" cy="1005840"/>
          </a:xfrm>
          <a:prstGeom prst="roundRect">
            <a:avLst>
              <a:gd name="adj" fmla="val 6364"/>
            </a:avLst>
          </a:prstGeom>
          <a:solidFill>
            <a:srgbClr val="FFFDF8"/>
          </a:solidFill>
          <a:ln w="8890">
            <a:solidFill>
              <a:srgbClr val="D8CCB8"/>
            </a:solidFill>
            <a:prstDash val="solid"/>
          </a:ln>
        </p:spPr>
      </p:sp>
      <p:sp>
        <p:nvSpPr>
          <p:cNvPr id="16" name="Text 14"/>
          <p:cNvSpPr/>
          <p:nvPr/>
        </p:nvSpPr>
        <p:spPr>
          <a:xfrm>
            <a:off x="8330184" y="2560320"/>
            <a:ext cx="2697480" cy="182880"/>
          </a:xfrm>
          <a:prstGeom prst="rect">
            <a:avLst/>
          </a:prstGeom>
          <a:noFill/>
          <a:ln/>
        </p:spPr>
        <p:txBody>
          <a:bodyPr wrap="square" lIns="0" tIns="0" rIns="0" bIns="0" rtlCol="0" anchor="ctr">
            <a:normAutofit/>
          </a:bodyPr>
          <a:lstStyle/>
          <a:p>
            <a:pPr indent="0" marL="0">
              <a:buNone/>
            </a:pPr>
            <a:r>
              <a:rPr lang="en-US" sz="1100" b="1" dirty="0">
                <a:solidFill>
                  <a:srgbClr val="173B35"/>
                </a:solidFill>
                <a:latin typeface="Aptos" pitchFamily="34" charset="0"/>
                <a:ea typeface="Aptos" pitchFamily="34" charset="-122"/>
                <a:cs typeface="Aptos" pitchFamily="34" charset="-120"/>
              </a:rPr>
              <a:t>Social templates</a:t>
            </a:r>
            <a:endParaRPr lang="en-US" sz="1100" dirty="0"/>
          </a:p>
        </p:txBody>
      </p:sp>
      <p:sp>
        <p:nvSpPr>
          <p:cNvPr id="17" name="Text 15"/>
          <p:cNvSpPr/>
          <p:nvPr/>
        </p:nvSpPr>
        <p:spPr>
          <a:xfrm>
            <a:off x="8330184" y="2889504"/>
            <a:ext cx="2697480" cy="182880"/>
          </a:xfrm>
          <a:prstGeom prst="rect">
            <a:avLst/>
          </a:prstGeom>
          <a:noFill/>
          <a:ln/>
        </p:spPr>
        <p:txBody>
          <a:bodyPr wrap="square" lIns="0" tIns="0" rIns="0" bIns="0" rtlCol="0" anchor="ctr">
            <a:normAutofit/>
          </a:bodyPr>
          <a:lstStyle/>
          <a:p>
            <a:pPr indent="0" marL="0">
              <a:buNone/>
            </a:pPr>
            <a:r>
              <a:rPr lang="en-US" sz="820" dirty="0">
                <a:solidFill>
                  <a:srgbClr val="253330"/>
                </a:solidFill>
                <a:latin typeface="Aptos" pitchFamily="34" charset="0"/>
                <a:ea typeface="Aptos" pitchFamily="34" charset="-122"/>
                <a:cs typeface="Aptos" pitchFamily="34" charset="-120"/>
              </a:rPr>
              <a:t>Short posts that point back to website pages and events.</a:t>
            </a:r>
            <a:endParaRPr lang="en-US" sz="820" dirty="0"/>
          </a:p>
        </p:txBody>
      </p:sp>
      <p:sp>
        <p:nvSpPr>
          <p:cNvPr id="18" name="Shape 16"/>
          <p:cNvSpPr/>
          <p:nvPr/>
        </p:nvSpPr>
        <p:spPr>
          <a:xfrm>
            <a:off x="804672" y="3840480"/>
            <a:ext cx="3127248" cy="1005840"/>
          </a:xfrm>
          <a:prstGeom prst="roundRect">
            <a:avLst>
              <a:gd name="adj" fmla="val 6364"/>
            </a:avLst>
          </a:prstGeom>
          <a:solidFill>
            <a:srgbClr val="FFFDF8"/>
          </a:solidFill>
          <a:ln w="8890">
            <a:solidFill>
              <a:srgbClr val="D8CCB8"/>
            </a:solidFill>
            <a:prstDash val="solid"/>
          </a:ln>
        </p:spPr>
      </p:sp>
      <p:sp>
        <p:nvSpPr>
          <p:cNvPr id="19" name="Text 17"/>
          <p:cNvSpPr/>
          <p:nvPr/>
        </p:nvSpPr>
        <p:spPr>
          <a:xfrm>
            <a:off x="1014984" y="4041648"/>
            <a:ext cx="2697480" cy="182880"/>
          </a:xfrm>
          <a:prstGeom prst="rect">
            <a:avLst/>
          </a:prstGeom>
          <a:noFill/>
          <a:ln/>
        </p:spPr>
        <p:txBody>
          <a:bodyPr wrap="square" lIns="0" tIns="0" rIns="0" bIns="0" rtlCol="0" anchor="ctr">
            <a:normAutofit/>
          </a:bodyPr>
          <a:lstStyle/>
          <a:p>
            <a:pPr indent="0" marL="0">
              <a:buNone/>
            </a:pPr>
            <a:r>
              <a:rPr lang="en-US" sz="1100" b="1" dirty="0">
                <a:solidFill>
                  <a:srgbClr val="173B35"/>
                </a:solidFill>
                <a:latin typeface="Aptos" pitchFamily="34" charset="0"/>
                <a:ea typeface="Aptos" pitchFamily="34" charset="-122"/>
                <a:cs typeface="Aptos" pitchFamily="34" charset="-120"/>
              </a:rPr>
              <a:t>Print + QR</a:t>
            </a:r>
            <a:endParaRPr lang="en-US" sz="1100" dirty="0"/>
          </a:p>
        </p:txBody>
      </p:sp>
      <p:sp>
        <p:nvSpPr>
          <p:cNvPr id="20" name="Text 18"/>
          <p:cNvSpPr/>
          <p:nvPr/>
        </p:nvSpPr>
        <p:spPr>
          <a:xfrm>
            <a:off x="1014984" y="4370832"/>
            <a:ext cx="2697480" cy="182880"/>
          </a:xfrm>
          <a:prstGeom prst="rect">
            <a:avLst/>
          </a:prstGeom>
          <a:noFill/>
          <a:ln/>
        </p:spPr>
        <p:txBody>
          <a:bodyPr wrap="square" lIns="0" tIns="0" rIns="0" bIns="0" rtlCol="0" anchor="ctr">
            <a:normAutofit/>
          </a:bodyPr>
          <a:lstStyle/>
          <a:p>
            <a:pPr indent="0" marL="0">
              <a:buNone/>
            </a:pPr>
            <a:r>
              <a:rPr lang="en-US" sz="820" dirty="0">
                <a:solidFill>
                  <a:srgbClr val="253330"/>
                </a:solidFill>
                <a:latin typeface="Aptos" pitchFamily="34" charset="0"/>
                <a:ea typeface="Aptos" pitchFamily="34" charset="-122"/>
                <a:cs typeface="Aptos" pitchFamily="34" charset="-120"/>
              </a:rPr>
              <a:t>Brochures, flyers and signage with QR codes to live information.</a:t>
            </a:r>
            <a:endParaRPr lang="en-US" sz="820" dirty="0"/>
          </a:p>
        </p:txBody>
      </p:sp>
      <p:sp>
        <p:nvSpPr>
          <p:cNvPr id="21" name="Shape 19"/>
          <p:cNvSpPr/>
          <p:nvPr/>
        </p:nvSpPr>
        <p:spPr>
          <a:xfrm>
            <a:off x="4462272" y="3840480"/>
            <a:ext cx="3127248" cy="1005840"/>
          </a:xfrm>
          <a:prstGeom prst="roundRect">
            <a:avLst>
              <a:gd name="adj" fmla="val 6364"/>
            </a:avLst>
          </a:prstGeom>
          <a:solidFill>
            <a:srgbClr val="FFFDF8"/>
          </a:solidFill>
          <a:ln w="8890">
            <a:solidFill>
              <a:srgbClr val="D8CCB8"/>
            </a:solidFill>
            <a:prstDash val="solid"/>
          </a:ln>
        </p:spPr>
      </p:sp>
      <p:sp>
        <p:nvSpPr>
          <p:cNvPr id="22" name="Text 20"/>
          <p:cNvSpPr/>
          <p:nvPr/>
        </p:nvSpPr>
        <p:spPr>
          <a:xfrm>
            <a:off x="4672584" y="4041648"/>
            <a:ext cx="2697480" cy="182880"/>
          </a:xfrm>
          <a:prstGeom prst="rect">
            <a:avLst/>
          </a:prstGeom>
          <a:noFill/>
          <a:ln/>
        </p:spPr>
        <p:txBody>
          <a:bodyPr wrap="square" lIns="0" tIns="0" rIns="0" bIns="0" rtlCol="0" anchor="ctr">
            <a:normAutofit/>
          </a:bodyPr>
          <a:lstStyle/>
          <a:p>
            <a:pPr indent="0" marL="0">
              <a:buNone/>
            </a:pPr>
            <a:r>
              <a:rPr lang="en-US" sz="1100" b="1" dirty="0">
                <a:solidFill>
                  <a:srgbClr val="173B35"/>
                </a:solidFill>
                <a:latin typeface="Aptos" pitchFamily="34" charset="0"/>
                <a:ea typeface="Aptos" pitchFamily="34" charset="-122"/>
                <a:cs typeface="Aptos" pitchFamily="34" charset="-120"/>
              </a:rPr>
              <a:t>Radio / PSA kit</a:t>
            </a:r>
            <a:endParaRPr lang="en-US" sz="1100" dirty="0"/>
          </a:p>
        </p:txBody>
      </p:sp>
      <p:sp>
        <p:nvSpPr>
          <p:cNvPr id="23" name="Text 21"/>
          <p:cNvSpPr/>
          <p:nvPr/>
        </p:nvSpPr>
        <p:spPr>
          <a:xfrm>
            <a:off x="4672584" y="4370832"/>
            <a:ext cx="2697480" cy="182880"/>
          </a:xfrm>
          <a:prstGeom prst="rect">
            <a:avLst/>
          </a:prstGeom>
          <a:noFill/>
          <a:ln/>
        </p:spPr>
        <p:txBody>
          <a:bodyPr wrap="square" lIns="0" tIns="0" rIns="0" bIns="0" rtlCol="0" anchor="ctr">
            <a:normAutofit/>
          </a:bodyPr>
          <a:lstStyle/>
          <a:p>
            <a:pPr indent="0" marL="0">
              <a:buNone/>
            </a:pPr>
            <a:r>
              <a:rPr lang="en-US" sz="820" dirty="0">
                <a:solidFill>
                  <a:srgbClr val="253330"/>
                </a:solidFill>
                <a:latin typeface="Aptos" pitchFamily="34" charset="0"/>
                <a:ea typeface="Aptos" pitchFamily="34" charset="-122"/>
                <a:cs typeface="Aptos" pitchFamily="34" charset="-120"/>
              </a:rPr>
              <a:t>Approved short scripts for CFNR and public-service announcements.</a:t>
            </a:r>
            <a:endParaRPr lang="en-US" sz="820" dirty="0"/>
          </a:p>
        </p:txBody>
      </p:sp>
      <p:sp>
        <p:nvSpPr>
          <p:cNvPr id="24" name="Shape 22"/>
          <p:cNvSpPr/>
          <p:nvPr/>
        </p:nvSpPr>
        <p:spPr>
          <a:xfrm>
            <a:off x="8119872" y="3840480"/>
            <a:ext cx="3127248" cy="1005840"/>
          </a:xfrm>
          <a:prstGeom prst="roundRect">
            <a:avLst>
              <a:gd name="adj" fmla="val 6364"/>
            </a:avLst>
          </a:prstGeom>
          <a:solidFill>
            <a:srgbClr val="FFFDF8"/>
          </a:solidFill>
          <a:ln w="8890">
            <a:solidFill>
              <a:srgbClr val="D8CCB8"/>
            </a:solidFill>
            <a:prstDash val="solid"/>
          </a:ln>
        </p:spPr>
      </p:sp>
      <p:sp>
        <p:nvSpPr>
          <p:cNvPr id="25" name="Text 23"/>
          <p:cNvSpPr/>
          <p:nvPr/>
        </p:nvSpPr>
        <p:spPr>
          <a:xfrm>
            <a:off x="8330184" y="4041648"/>
            <a:ext cx="2697480" cy="182880"/>
          </a:xfrm>
          <a:prstGeom prst="rect">
            <a:avLst/>
          </a:prstGeom>
          <a:noFill/>
          <a:ln/>
        </p:spPr>
        <p:txBody>
          <a:bodyPr wrap="square" lIns="0" tIns="0" rIns="0" bIns="0" rtlCol="0" anchor="ctr">
            <a:normAutofit/>
          </a:bodyPr>
          <a:lstStyle/>
          <a:p>
            <a:pPr indent="0" marL="0">
              <a:buNone/>
            </a:pPr>
            <a:r>
              <a:rPr lang="en-US" sz="1100" b="1" dirty="0">
                <a:solidFill>
                  <a:srgbClr val="173B35"/>
                </a:solidFill>
                <a:latin typeface="Aptos" pitchFamily="34" charset="0"/>
                <a:ea typeface="Aptos" pitchFamily="34" charset="-122"/>
                <a:cs typeface="Aptos" pitchFamily="34" charset="-120"/>
              </a:rPr>
              <a:t>Content calendar</a:t>
            </a:r>
            <a:endParaRPr lang="en-US" sz="1100" dirty="0"/>
          </a:p>
        </p:txBody>
      </p:sp>
      <p:sp>
        <p:nvSpPr>
          <p:cNvPr id="26" name="Text 24"/>
          <p:cNvSpPr/>
          <p:nvPr/>
        </p:nvSpPr>
        <p:spPr>
          <a:xfrm>
            <a:off x="8330184" y="4370832"/>
            <a:ext cx="2697480" cy="182880"/>
          </a:xfrm>
          <a:prstGeom prst="rect">
            <a:avLst/>
          </a:prstGeom>
          <a:noFill/>
          <a:ln/>
        </p:spPr>
        <p:txBody>
          <a:bodyPr wrap="square" lIns="0" tIns="0" rIns="0" bIns="0" rtlCol="0" anchor="ctr">
            <a:normAutofit/>
          </a:bodyPr>
          <a:lstStyle/>
          <a:p>
            <a:pPr indent="0" marL="0">
              <a:buNone/>
            </a:pPr>
            <a:r>
              <a:rPr lang="en-US" sz="820" dirty="0">
                <a:solidFill>
                  <a:srgbClr val="253330"/>
                </a:solidFill>
                <a:latin typeface="Aptos" pitchFamily="34" charset="0"/>
                <a:ea typeface="Aptos" pitchFamily="34" charset="-122"/>
                <a:cs typeface="Aptos" pitchFamily="34" charset="-120"/>
              </a:rPr>
              <a:t>A shared schedule for seasonal visitor information, events and story features.</a:t>
            </a:r>
            <a:endParaRPr lang="en-US" sz="820" dirty="0"/>
          </a:p>
        </p:txBody>
      </p:sp>
      <p:sp>
        <p:nvSpPr>
          <p:cNvPr id="27" name="Shape 25"/>
          <p:cNvSpPr/>
          <p:nvPr/>
        </p:nvSpPr>
        <p:spPr>
          <a:xfrm>
            <a:off x="1444752" y="5394960"/>
            <a:ext cx="9235440" cy="411480"/>
          </a:xfrm>
          <a:prstGeom prst="roundRect">
            <a:avLst>
              <a:gd name="adj" fmla="val 11111"/>
            </a:avLst>
          </a:prstGeom>
          <a:solidFill>
            <a:srgbClr val="E6EDE3"/>
          </a:solidFill>
          <a:ln w="12700">
            <a:solidFill>
              <a:srgbClr val="E6EDE3"/>
            </a:solidFill>
            <a:prstDash val="solid"/>
          </a:ln>
        </p:spPr>
      </p:sp>
      <p:sp>
        <p:nvSpPr>
          <p:cNvPr id="28" name="Text 26"/>
          <p:cNvSpPr/>
          <p:nvPr/>
        </p:nvSpPr>
        <p:spPr>
          <a:xfrm>
            <a:off x="1810512" y="5522976"/>
            <a:ext cx="8503920" cy="128016"/>
          </a:xfrm>
          <a:prstGeom prst="rect">
            <a:avLst/>
          </a:prstGeom>
          <a:noFill/>
          <a:ln/>
        </p:spPr>
        <p:txBody>
          <a:bodyPr wrap="square" lIns="0" tIns="0" rIns="0" bIns="0" rtlCol="0" anchor="ctr">
            <a:normAutofit/>
          </a:bodyPr>
          <a:lstStyle/>
          <a:p>
            <a:pPr algn="ctr" indent="0" marL="0">
              <a:buNone/>
            </a:pPr>
            <a:r>
              <a:rPr lang="en-US" sz="970" b="1" dirty="0">
                <a:solidFill>
                  <a:srgbClr val="173B35"/>
                </a:solidFill>
                <a:latin typeface="Aptos" pitchFamily="34" charset="0"/>
                <a:ea typeface="Aptos" pitchFamily="34" charset="-122"/>
                <a:cs typeface="Aptos" pitchFamily="34" charset="-120"/>
              </a:rPr>
              <a:t>The goal is not more work; it is one approved message used across several channels.</a:t>
            </a:r>
            <a:endParaRPr lang="en-US" sz="970" dirty="0"/>
          </a:p>
        </p:txBody>
      </p:sp>
      <p:sp>
        <p:nvSpPr>
          <p:cNvPr id="29" name="Shape 27"/>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0" name="Text 28"/>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Priority: website first, then email list and content calendar, then templates for repeatable outreach.</a:t>
            </a:r>
            <a:endParaRPr lang="en-US" sz="770" dirty="0"/>
          </a:p>
        </p:txBody>
      </p:sp>
      <p:sp>
        <p:nvSpPr>
          <p:cNvPr id="31" name="Text 29"/>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2" name="Text 30"/>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13</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A LIVING SITE, NOT A ONE-TIME BUILD</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Content strategy</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713232" y="1874520"/>
            <a:ext cx="2432304" cy="1874520"/>
          </a:xfrm>
          <a:prstGeom prst="roundRect">
            <a:avLst>
              <a:gd name="adj" fmla="val 390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9" name="Shape 7"/>
          <p:cNvSpPr/>
          <p:nvPr/>
        </p:nvSpPr>
        <p:spPr>
          <a:xfrm>
            <a:off x="713232" y="1874520"/>
            <a:ext cx="73152" cy="1874520"/>
          </a:xfrm>
          <a:prstGeom prst="rect">
            <a:avLst/>
          </a:prstGeom>
          <a:solidFill>
            <a:srgbClr val="B68B32"/>
          </a:solidFill>
          <a:ln w="12700">
            <a:solidFill>
              <a:srgbClr val="B68B32"/>
            </a:solidFill>
            <a:prstDash val="solid"/>
          </a:ln>
        </p:spPr>
      </p:sp>
      <p:sp>
        <p:nvSpPr>
          <p:cNvPr id="10" name="Text 8"/>
          <p:cNvSpPr/>
          <p:nvPr/>
        </p:nvSpPr>
        <p:spPr>
          <a:xfrm>
            <a:off x="914400" y="2039112"/>
            <a:ext cx="2029968" cy="310896"/>
          </a:xfrm>
          <a:prstGeom prst="rect">
            <a:avLst/>
          </a:prstGeom>
          <a:noFill/>
          <a:ln/>
        </p:spPr>
        <p:txBody>
          <a:bodyPr wrap="square" lIns="0" tIns="0" rIns="0" bIns="0" rtlCol="0" anchor="ctr">
            <a:normAutofit/>
          </a:bodyPr>
          <a:lstStyle/>
          <a:p>
            <a:pPr indent="0" marL="0">
              <a:buNone/>
            </a:pPr>
            <a:r>
              <a:rPr lang="en-US" sz="1170" b="1" dirty="0">
                <a:solidFill>
                  <a:srgbClr val="173B35"/>
                </a:solidFill>
                <a:latin typeface="Aptos" pitchFamily="34" charset="0"/>
                <a:ea typeface="Aptos" pitchFamily="34" charset="-122"/>
                <a:cs typeface="Aptos" pitchFamily="34" charset="-120"/>
              </a:rPr>
              <a:t>Visitor essentials</a:t>
            </a:r>
            <a:endParaRPr lang="en-US" sz="1170" dirty="0"/>
          </a:p>
        </p:txBody>
      </p:sp>
      <p:sp>
        <p:nvSpPr>
          <p:cNvPr id="11" name="Text 9"/>
          <p:cNvSpPr/>
          <p:nvPr/>
        </p:nvSpPr>
        <p:spPr>
          <a:xfrm>
            <a:off x="914400" y="2423160"/>
            <a:ext cx="2029968" cy="1216152"/>
          </a:xfrm>
          <a:prstGeom prst="rect">
            <a:avLst/>
          </a:prstGeom>
          <a:noFill/>
          <a:ln/>
        </p:spPr>
        <p:txBody>
          <a:bodyPr wrap="square" lIns="254" tIns="254" rIns="254" bIns="254" rtlCol="0" anchor="t">
            <a:normAutofit/>
          </a:bodyPr>
          <a:lstStyle/>
          <a:p>
            <a:pPr indent="0" marL="0">
              <a:buNone/>
            </a:pPr>
            <a:r>
              <a:rPr lang="en-US" sz="870" dirty="0">
                <a:solidFill>
                  <a:srgbClr val="253330"/>
                </a:solidFill>
                <a:latin typeface="Aptos" pitchFamily="34" charset="0"/>
                <a:ea typeface="Aptos" pitchFamily="34" charset="-122"/>
                <a:cs typeface="Aptos" pitchFamily="34" charset="-120"/>
              </a:rPr>
              <a:t>Hours, location, seasonal information, contact and visitor FAQs.</a:t>
            </a:r>
            <a:endParaRPr lang="en-US" sz="870" dirty="0"/>
          </a:p>
        </p:txBody>
      </p:sp>
      <p:sp>
        <p:nvSpPr>
          <p:cNvPr id="12" name="Shape 10"/>
          <p:cNvSpPr/>
          <p:nvPr/>
        </p:nvSpPr>
        <p:spPr>
          <a:xfrm>
            <a:off x="3456432" y="1874520"/>
            <a:ext cx="2432304" cy="1874520"/>
          </a:xfrm>
          <a:prstGeom prst="roundRect">
            <a:avLst>
              <a:gd name="adj" fmla="val 390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3" name="Shape 11"/>
          <p:cNvSpPr/>
          <p:nvPr/>
        </p:nvSpPr>
        <p:spPr>
          <a:xfrm>
            <a:off x="3456432" y="1874520"/>
            <a:ext cx="73152" cy="1874520"/>
          </a:xfrm>
          <a:prstGeom prst="rect">
            <a:avLst/>
          </a:prstGeom>
          <a:solidFill>
            <a:srgbClr val="5A8D84"/>
          </a:solidFill>
          <a:ln w="12700">
            <a:solidFill>
              <a:srgbClr val="5A8D84"/>
            </a:solidFill>
            <a:prstDash val="solid"/>
          </a:ln>
        </p:spPr>
      </p:sp>
      <p:sp>
        <p:nvSpPr>
          <p:cNvPr id="14" name="Text 12"/>
          <p:cNvSpPr/>
          <p:nvPr/>
        </p:nvSpPr>
        <p:spPr>
          <a:xfrm>
            <a:off x="3657600" y="2039112"/>
            <a:ext cx="2029968" cy="310896"/>
          </a:xfrm>
          <a:prstGeom prst="rect">
            <a:avLst/>
          </a:prstGeom>
          <a:noFill/>
          <a:ln/>
        </p:spPr>
        <p:txBody>
          <a:bodyPr wrap="square" lIns="0" tIns="0" rIns="0" bIns="0" rtlCol="0" anchor="ctr">
            <a:normAutofit/>
          </a:bodyPr>
          <a:lstStyle/>
          <a:p>
            <a:pPr indent="0" marL="0">
              <a:buNone/>
            </a:pPr>
            <a:r>
              <a:rPr lang="en-US" sz="1170" b="1" dirty="0">
                <a:solidFill>
                  <a:srgbClr val="173B35"/>
                </a:solidFill>
                <a:latin typeface="Aptos" pitchFamily="34" charset="0"/>
                <a:ea typeface="Aptos" pitchFamily="34" charset="-122"/>
                <a:cs typeface="Aptos" pitchFamily="34" charset="-120"/>
              </a:rPr>
              <a:t>Story features</a:t>
            </a:r>
            <a:endParaRPr lang="en-US" sz="1170" dirty="0"/>
          </a:p>
        </p:txBody>
      </p:sp>
      <p:sp>
        <p:nvSpPr>
          <p:cNvPr id="15" name="Text 13"/>
          <p:cNvSpPr/>
          <p:nvPr/>
        </p:nvSpPr>
        <p:spPr>
          <a:xfrm>
            <a:off x="3657600" y="2423160"/>
            <a:ext cx="2029968" cy="1216152"/>
          </a:xfrm>
          <a:prstGeom prst="rect">
            <a:avLst/>
          </a:prstGeom>
          <a:noFill/>
          <a:ln/>
        </p:spPr>
        <p:txBody>
          <a:bodyPr wrap="square" lIns="254" tIns="254" rIns="254" bIns="254" rtlCol="0" anchor="t">
            <a:normAutofit/>
          </a:bodyPr>
          <a:lstStyle/>
          <a:p>
            <a:pPr indent="0" marL="0">
              <a:buNone/>
            </a:pPr>
            <a:r>
              <a:rPr lang="en-US" sz="870" dirty="0">
                <a:solidFill>
                  <a:srgbClr val="253330"/>
                </a:solidFill>
                <a:latin typeface="Aptos" pitchFamily="34" charset="0"/>
                <a:ea typeface="Aptos" pitchFamily="34" charset="-122"/>
                <a:cs typeface="Aptos" pitchFamily="34" charset="-120"/>
              </a:rPr>
              <a:t>Short, approved pieces on language, history, community, archival images and exhibits.</a:t>
            </a:r>
            <a:endParaRPr lang="en-US" sz="870" dirty="0"/>
          </a:p>
        </p:txBody>
      </p:sp>
      <p:sp>
        <p:nvSpPr>
          <p:cNvPr id="16" name="Shape 14"/>
          <p:cNvSpPr/>
          <p:nvPr/>
        </p:nvSpPr>
        <p:spPr>
          <a:xfrm>
            <a:off x="6199632" y="1874520"/>
            <a:ext cx="2432304" cy="1874520"/>
          </a:xfrm>
          <a:prstGeom prst="roundRect">
            <a:avLst>
              <a:gd name="adj" fmla="val 390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7" name="Shape 15"/>
          <p:cNvSpPr/>
          <p:nvPr/>
        </p:nvSpPr>
        <p:spPr>
          <a:xfrm>
            <a:off x="6199632" y="1874520"/>
            <a:ext cx="73152" cy="1874520"/>
          </a:xfrm>
          <a:prstGeom prst="rect">
            <a:avLst/>
          </a:prstGeom>
          <a:solidFill>
            <a:srgbClr val="B96B46"/>
          </a:solidFill>
          <a:ln w="12700">
            <a:solidFill>
              <a:srgbClr val="B96B46"/>
            </a:solidFill>
            <a:prstDash val="solid"/>
          </a:ln>
        </p:spPr>
      </p:sp>
      <p:sp>
        <p:nvSpPr>
          <p:cNvPr id="18" name="Text 16"/>
          <p:cNvSpPr/>
          <p:nvPr/>
        </p:nvSpPr>
        <p:spPr>
          <a:xfrm>
            <a:off x="6400800" y="2039112"/>
            <a:ext cx="2029968" cy="310896"/>
          </a:xfrm>
          <a:prstGeom prst="rect">
            <a:avLst/>
          </a:prstGeom>
          <a:noFill/>
          <a:ln/>
        </p:spPr>
        <p:txBody>
          <a:bodyPr wrap="square" lIns="0" tIns="0" rIns="0" bIns="0" rtlCol="0" anchor="ctr">
            <a:normAutofit/>
          </a:bodyPr>
          <a:lstStyle/>
          <a:p>
            <a:pPr indent="0" marL="0">
              <a:buNone/>
            </a:pPr>
            <a:r>
              <a:rPr lang="en-US" sz="1170" b="1" dirty="0">
                <a:solidFill>
                  <a:srgbClr val="173B35"/>
                </a:solidFill>
                <a:latin typeface="Aptos" pitchFamily="34" charset="0"/>
                <a:ea typeface="Aptos" pitchFamily="34" charset="-122"/>
                <a:cs typeface="Aptos" pitchFamily="34" charset="-120"/>
              </a:rPr>
              <a:t>Events + programs</a:t>
            </a:r>
            <a:endParaRPr lang="en-US" sz="1170" dirty="0"/>
          </a:p>
        </p:txBody>
      </p:sp>
      <p:sp>
        <p:nvSpPr>
          <p:cNvPr id="19" name="Text 17"/>
          <p:cNvSpPr/>
          <p:nvPr/>
        </p:nvSpPr>
        <p:spPr>
          <a:xfrm>
            <a:off x="6400800" y="2423160"/>
            <a:ext cx="2029968" cy="1216152"/>
          </a:xfrm>
          <a:prstGeom prst="rect">
            <a:avLst/>
          </a:prstGeom>
          <a:noFill/>
          <a:ln/>
        </p:spPr>
        <p:txBody>
          <a:bodyPr wrap="square" lIns="254" tIns="254" rIns="254" bIns="254" rtlCol="0" anchor="t">
            <a:normAutofit/>
          </a:bodyPr>
          <a:lstStyle/>
          <a:p>
            <a:pPr indent="0" marL="0">
              <a:buNone/>
            </a:pPr>
            <a:r>
              <a:rPr lang="en-US" sz="870" dirty="0">
                <a:solidFill>
                  <a:srgbClr val="253330"/>
                </a:solidFill>
                <a:latin typeface="Aptos" pitchFamily="34" charset="0"/>
                <a:ea typeface="Aptos" pitchFamily="34" charset="-122"/>
                <a:cs typeface="Aptos" pitchFamily="34" charset="-120"/>
              </a:rPr>
              <a:t>Community events, school visits, learning opportunities and visitor programming.</a:t>
            </a:r>
            <a:endParaRPr lang="en-US" sz="870" dirty="0"/>
          </a:p>
        </p:txBody>
      </p:sp>
      <p:sp>
        <p:nvSpPr>
          <p:cNvPr id="20" name="Shape 18"/>
          <p:cNvSpPr/>
          <p:nvPr/>
        </p:nvSpPr>
        <p:spPr>
          <a:xfrm>
            <a:off x="8942832" y="1874520"/>
            <a:ext cx="2432304" cy="1874520"/>
          </a:xfrm>
          <a:prstGeom prst="roundRect">
            <a:avLst>
              <a:gd name="adj" fmla="val 3902"/>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1" name="Shape 19"/>
          <p:cNvSpPr/>
          <p:nvPr/>
        </p:nvSpPr>
        <p:spPr>
          <a:xfrm>
            <a:off x="8942832" y="1874520"/>
            <a:ext cx="73152" cy="1874520"/>
          </a:xfrm>
          <a:prstGeom prst="rect">
            <a:avLst/>
          </a:prstGeom>
          <a:solidFill>
            <a:srgbClr val="2F594D"/>
          </a:solidFill>
          <a:ln w="12700">
            <a:solidFill>
              <a:srgbClr val="2F594D"/>
            </a:solidFill>
            <a:prstDash val="solid"/>
          </a:ln>
        </p:spPr>
      </p:sp>
      <p:sp>
        <p:nvSpPr>
          <p:cNvPr id="22" name="Text 20"/>
          <p:cNvSpPr/>
          <p:nvPr/>
        </p:nvSpPr>
        <p:spPr>
          <a:xfrm>
            <a:off x="9144000" y="2039112"/>
            <a:ext cx="2029968" cy="310896"/>
          </a:xfrm>
          <a:prstGeom prst="rect">
            <a:avLst/>
          </a:prstGeom>
          <a:noFill/>
          <a:ln/>
        </p:spPr>
        <p:txBody>
          <a:bodyPr wrap="square" lIns="0" tIns="0" rIns="0" bIns="0" rtlCol="0" anchor="ctr">
            <a:normAutofit/>
          </a:bodyPr>
          <a:lstStyle/>
          <a:p>
            <a:pPr indent="0" marL="0">
              <a:buNone/>
            </a:pPr>
            <a:r>
              <a:rPr lang="en-US" sz="1170" b="1" dirty="0">
                <a:solidFill>
                  <a:srgbClr val="173B35"/>
                </a:solidFill>
                <a:latin typeface="Aptos" pitchFamily="34" charset="0"/>
                <a:ea typeface="Aptos" pitchFamily="34" charset="-122"/>
                <a:cs typeface="Aptos" pitchFamily="34" charset="-120"/>
              </a:rPr>
              <a:t>Community contributions</a:t>
            </a:r>
            <a:endParaRPr lang="en-US" sz="1170" dirty="0"/>
          </a:p>
        </p:txBody>
      </p:sp>
      <p:sp>
        <p:nvSpPr>
          <p:cNvPr id="23" name="Text 21"/>
          <p:cNvSpPr/>
          <p:nvPr/>
        </p:nvSpPr>
        <p:spPr>
          <a:xfrm>
            <a:off x="9144000" y="2423160"/>
            <a:ext cx="2029968" cy="1216152"/>
          </a:xfrm>
          <a:prstGeom prst="rect">
            <a:avLst/>
          </a:prstGeom>
          <a:noFill/>
          <a:ln/>
        </p:spPr>
        <p:txBody>
          <a:bodyPr wrap="square" lIns="254" tIns="254" rIns="254" bIns="254" rtlCol="0" anchor="t">
            <a:normAutofit/>
          </a:bodyPr>
          <a:lstStyle/>
          <a:p>
            <a:pPr indent="0" marL="0">
              <a:buNone/>
            </a:pPr>
            <a:r>
              <a:rPr lang="en-US" sz="870" dirty="0">
                <a:solidFill>
                  <a:srgbClr val="253330"/>
                </a:solidFill>
                <a:latin typeface="Aptos" pitchFamily="34" charset="0"/>
                <a:ea typeface="Aptos" pitchFamily="34" charset="-122"/>
                <a:cs typeface="Aptos" pitchFamily="34" charset="-120"/>
              </a:rPr>
              <a:t>Pathways for photos, corrections, memories, questions and feedback.</a:t>
            </a:r>
            <a:endParaRPr lang="en-US" sz="870" dirty="0"/>
          </a:p>
        </p:txBody>
      </p:sp>
      <p:sp>
        <p:nvSpPr>
          <p:cNvPr id="24" name="Shape 22"/>
          <p:cNvSpPr/>
          <p:nvPr/>
        </p:nvSpPr>
        <p:spPr>
          <a:xfrm>
            <a:off x="841248" y="4370832"/>
            <a:ext cx="1901952" cy="512064"/>
          </a:xfrm>
          <a:prstGeom prst="rightArrow">
            <a:avLst/>
          </a:prstGeom>
          <a:solidFill>
            <a:srgbClr val="B68B32"/>
          </a:solidFill>
          <a:ln w="12700">
            <a:solidFill>
              <a:srgbClr val="B68B32"/>
            </a:solidFill>
            <a:prstDash val="solid"/>
          </a:ln>
        </p:spPr>
      </p:sp>
      <p:sp>
        <p:nvSpPr>
          <p:cNvPr id="25" name="Text 23"/>
          <p:cNvSpPr/>
          <p:nvPr/>
        </p:nvSpPr>
        <p:spPr>
          <a:xfrm>
            <a:off x="1207008" y="4535424"/>
            <a:ext cx="731520" cy="109728"/>
          </a:xfrm>
          <a:prstGeom prst="rect">
            <a:avLst/>
          </a:prstGeom>
          <a:noFill/>
          <a:ln/>
        </p:spPr>
        <p:txBody>
          <a:bodyPr wrap="square" lIns="0" tIns="0" rIns="0" bIns="0" rtlCol="0" anchor="ctr"/>
          <a:lstStyle/>
          <a:p>
            <a:pPr algn="ctr" indent="0" marL="0">
              <a:buNone/>
            </a:pPr>
            <a:r>
              <a:rPr lang="en-US" sz="850" b="1" dirty="0">
                <a:solidFill>
                  <a:srgbClr val="FFFFFF"/>
                </a:solidFill>
                <a:latin typeface="Aptos" pitchFamily="34" charset="0"/>
                <a:ea typeface="Aptos" pitchFamily="34" charset="-122"/>
                <a:cs typeface="Aptos" pitchFamily="34" charset="-120"/>
              </a:rPr>
              <a:t>Create</a:t>
            </a:r>
            <a:endParaRPr lang="en-US" sz="850" dirty="0"/>
          </a:p>
        </p:txBody>
      </p:sp>
      <p:sp>
        <p:nvSpPr>
          <p:cNvPr id="26" name="Shape 24"/>
          <p:cNvSpPr/>
          <p:nvPr/>
        </p:nvSpPr>
        <p:spPr>
          <a:xfrm>
            <a:off x="2871216" y="4370832"/>
            <a:ext cx="1901952" cy="512064"/>
          </a:xfrm>
          <a:prstGeom prst="rightArrow">
            <a:avLst/>
          </a:prstGeom>
          <a:solidFill>
            <a:srgbClr val="5A8D84"/>
          </a:solidFill>
          <a:ln w="12700">
            <a:solidFill>
              <a:srgbClr val="5A8D84"/>
            </a:solidFill>
            <a:prstDash val="solid"/>
          </a:ln>
        </p:spPr>
      </p:sp>
      <p:sp>
        <p:nvSpPr>
          <p:cNvPr id="27" name="Text 25"/>
          <p:cNvSpPr/>
          <p:nvPr/>
        </p:nvSpPr>
        <p:spPr>
          <a:xfrm>
            <a:off x="3209544" y="4535424"/>
            <a:ext cx="822960" cy="109728"/>
          </a:xfrm>
          <a:prstGeom prst="rect">
            <a:avLst/>
          </a:prstGeom>
          <a:noFill/>
          <a:ln/>
        </p:spPr>
        <p:txBody>
          <a:bodyPr wrap="square" lIns="0" tIns="0" rIns="0" bIns="0" rtlCol="0" anchor="ctr"/>
          <a:lstStyle/>
          <a:p>
            <a:pPr algn="ctr" indent="0" marL="0">
              <a:buNone/>
            </a:pPr>
            <a:r>
              <a:rPr lang="en-US" sz="850" b="1" dirty="0">
                <a:solidFill>
                  <a:srgbClr val="FFFFFF"/>
                </a:solidFill>
                <a:latin typeface="Aptos" pitchFamily="34" charset="0"/>
                <a:ea typeface="Aptos" pitchFamily="34" charset="-122"/>
                <a:cs typeface="Aptos" pitchFamily="34" charset="-120"/>
              </a:rPr>
              <a:t>Approve</a:t>
            </a:r>
            <a:endParaRPr lang="en-US" sz="850" dirty="0"/>
          </a:p>
        </p:txBody>
      </p:sp>
      <p:sp>
        <p:nvSpPr>
          <p:cNvPr id="28" name="Shape 26"/>
          <p:cNvSpPr/>
          <p:nvPr/>
        </p:nvSpPr>
        <p:spPr>
          <a:xfrm>
            <a:off x="4901184" y="4370832"/>
            <a:ext cx="1901952" cy="512064"/>
          </a:xfrm>
          <a:prstGeom prst="rightArrow">
            <a:avLst/>
          </a:prstGeom>
          <a:solidFill>
            <a:srgbClr val="B96B46"/>
          </a:solidFill>
          <a:ln w="12700">
            <a:solidFill>
              <a:srgbClr val="B96B46"/>
            </a:solidFill>
            <a:prstDash val="solid"/>
          </a:ln>
        </p:spPr>
      </p:sp>
      <p:sp>
        <p:nvSpPr>
          <p:cNvPr id="29" name="Text 27"/>
          <p:cNvSpPr/>
          <p:nvPr/>
        </p:nvSpPr>
        <p:spPr>
          <a:xfrm>
            <a:off x="5248656" y="4535424"/>
            <a:ext cx="822960" cy="109728"/>
          </a:xfrm>
          <a:prstGeom prst="rect">
            <a:avLst/>
          </a:prstGeom>
          <a:noFill/>
          <a:ln/>
        </p:spPr>
        <p:txBody>
          <a:bodyPr wrap="square" lIns="0" tIns="0" rIns="0" bIns="0" rtlCol="0" anchor="ctr"/>
          <a:lstStyle/>
          <a:p>
            <a:pPr algn="ctr" indent="0" marL="0">
              <a:buNone/>
            </a:pPr>
            <a:r>
              <a:rPr lang="en-US" sz="850" b="1" dirty="0">
                <a:solidFill>
                  <a:srgbClr val="FFFFFF"/>
                </a:solidFill>
                <a:latin typeface="Aptos" pitchFamily="34" charset="0"/>
                <a:ea typeface="Aptos" pitchFamily="34" charset="-122"/>
                <a:cs typeface="Aptos" pitchFamily="34" charset="-120"/>
              </a:rPr>
              <a:t>Publish</a:t>
            </a:r>
            <a:endParaRPr lang="en-US" sz="850" dirty="0"/>
          </a:p>
        </p:txBody>
      </p:sp>
      <p:sp>
        <p:nvSpPr>
          <p:cNvPr id="30" name="Shape 28"/>
          <p:cNvSpPr/>
          <p:nvPr/>
        </p:nvSpPr>
        <p:spPr>
          <a:xfrm>
            <a:off x="6931152" y="4370832"/>
            <a:ext cx="1901952" cy="512064"/>
          </a:xfrm>
          <a:prstGeom prst="rightArrow">
            <a:avLst/>
          </a:prstGeom>
          <a:solidFill>
            <a:srgbClr val="2F594D"/>
          </a:solidFill>
          <a:ln w="12700">
            <a:solidFill>
              <a:srgbClr val="2F594D"/>
            </a:solidFill>
            <a:prstDash val="solid"/>
          </a:ln>
        </p:spPr>
      </p:sp>
      <p:sp>
        <p:nvSpPr>
          <p:cNvPr id="31" name="Text 29"/>
          <p:cNvSpPr/>
          <p:nvPr/>
        </p:nvSpPr>
        <p:spPr>
          <a:xfrm>
            <a:off x="7196328" y="4535424"/>
            <a:ext cx="987552" cy="109728"/>
          </a:xfrm>
          <a:prstGeom prst="rect">
            <a:avLst/>
          </a:prstGeom>
          <a:noFill/>
          <a:ln/>
        </p:spPr>
        <p:txBody>
          <a:bodyPr wrap="square" lIns="0" tIns="0" rIns="0" bIns="0" rtlCol="0" anchor="ctr"/>
          <a:lstStyle/>
          <a:p>
            <a:pPr algn="ctr" indent="0" marL="0">
              <a:buNone/>
            </a:pPr>
            <a:r>
              <a:rPr lang="en-US" sz="850" b="1" dirty="0">
                <a:solidFill>
                  <a:srgbClr val="FFFFFF"/>
                </a:solidFill>
                <a:latin typeface="Aptos" pitchFamily="34" charset="0"/>
                <a:ea typeface="Aptos" pitchFamily="34" charset="-122"/>
                <a:cs typeface="Aptos" pitchFamily="34" charset="-120"/>
              </a:rPr>
              <a:t>Repurpose</a:t>
            </a:r>
            <a:endParaRPr lang="en-US" sz="850" dirty="0"/>
          </a:p>
        </p:txBody>
      </p:sp>
      <p:sp>
        <p:nvSpPr>
          <p:cNvPr id="32" name="Shape 30"/>
          <p:cNvSpPr/>
          <p:nvPr/>
        </p:nvSpPr>
        <p:spPr>
          <a:xfrm>
            <a:off x="8961120" y="4370832"/>
            <a:ext cx="2084832" cy="512064"/>
          </a:xfrm>
          <a:prstGeom prst="roundRect">
            <a:avLst>
              <a:gd name="adj" fmla="val 8929"/>
            </a:avLst>
          </a:prstGeom>
          <a:solidFill>
            <a:srgbClr val="344845"/>
          </a:solidFill>
          <a:ln w="12700">
            <a:solidFill>
              <a:srgbClr val="344845"/>
            </a:solidFill>
            <a:prstDash val="solid"/>
          </a:ln>
        </p:spPr>
      </p:sp>
      <p:sp>
        <p:nvSpPr>
          <p:cNvPr id="33" name="Text 31"/>
          <p:cNvSpPr/>
          <p:nvPr/>
        </p:nvSpPr>
        <p:spPr>
          <a:xfrm>
            <a:off x="9281160" y="4535424"/>
            <a:ext cx="1417320" cy="109728"/>
          </a:xfrm>
          <a:prstGeom prst="rect">
            <a:avLst/>
          </a:prstGeom>
          <a:noFill/>
          <a:ln/>
        </p:spPr>
        <p:txBody>
          <a:bodyPr wrap="square" lIns="0" tIns="0" rIns="0" bIns="0" rtlCol="0" anchor="ctr"/>
          <a:lstStyle/>
          <a:p>
            <a:pPr algn="ctr" indent="0" marL="0">
              <a:buNone/>
            </a:pPr>
            <a:r>
              <a:rPr lang="en-US" sz="850" b="1" dirty="0">
                <a:solidFill>
                  <a:srgbClr val="FFFFFF"/>
                </a:solidFill>
                <a:latin typeface="Aptos" pitchFamily="34" charset="0"/>
                <a:ea typeface="Aptos" pitchFamily="34" charset="-122"/>
                <a:cs typeface="Aptos" pitchFamily="34" charset="-120"/>
              </a:rPr>
              <a:t>Review metrics</a:t>
            </a:r>
            <a:endParaRPr lang="en-US" sz="850" dirty="0"/>
          </a:p>
        </p:txBody>
      </p:sp>
      <p:sp>
        <p:nvSpPr>
          <p:cNvPr id="34" name="Shape 32"/>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5" name="Text 33"/>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A modest content rhythm is better than a large launch followed by silence.</a:t>
            </a:r>
            <a:endParaRPr lang="en-US" sz="770" dirty="0"/>
          </a:p>
        </p:txBody>
      </p:sp>
      <p:sp>
        <p:nvSpPr>
          <p:cNvPr id="36" name="Text 34"/>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7" name="Text 35"/>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14</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HOW THE SYSTEM STAYS USEFUL</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Measurement and governance</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713232" y="1856232"/>
            <a:ext cx="3273552" cy="3154680"/>
          </a:xfrm>
          <a:prstGeom prst="roundRect">
            <a:avLst>
              <a:gd name="adj" fmla="val 2319"/>
            </a:avLst>
          </a:prstGeom>
          <a:solidFill>
            <a:srgbClr val="FFF8EE"/>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9" name="Shape 7"/>
          <p:cNvSpPr/>
          <p:nvPr/>
        </p:nvSpPr>
        <p:spPr>
          <a:xfrm>
            <a:off x="713232" y="1856232"/>
            <a:ext cx="73152" cy="3154680"/>
          </a:xfrm>
          <a:prstGeom prst="rect">
            <a:avLst/>
          </a:prstGeom>
          <a:solidFill>
            <a:srgbClr val="B96B46"/>
          </a:solidFill>
          <a:ln w="12700">
            <a:solidFill>
              <a:srgbClr val="B96B46"/>
            </a:solidFill>
            <a:prstDash val="solid"/>
          </a:ln>
        </p:spPr>
      </p:sp>
      <p:sp>
        <p:nvSpPr>
          <p:cNvPr id="10" name="Text 8"/>
          <p:cNvSpPr/>
          <p:nvPr/>
        </p:nvSpPr>
        <p:spPr>
          <a:xfrm>
            <a:off x="914400" y="2020824"/>
            <a:ext cx="2871216"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Current gap</a:t>
            </a:r>
            <a:endParaRPr lang="en-US" sz="1200" dirty="0"/>
          </a:p>
        </p:txBody>
      </p:sp>
      <p:sp>
        <p:nvSpPr>
          <p:cNvPr id="11" name="Text 9"/>
          <p:cNvSpPr/>
          <p:nvPr/>
        </p:nvSpPr>
        <p:spPr>
          <a:xfrm>
            <a:off x="914400" y="2404872"/>
            <a:ext cx="2871216" cy="249631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The Q&amp;A notes no active stakeholder email list and no current system for monitoring hits or source performance. That means communications reach cannot yet be measured reliably.</a:t>
            </a:r>
            <a:endParaRPr lang="en-US" sz="1010" dirty="0"/>
          </a:p>
        </p:txBody>
      </p:sp>
      <p:sp>
        <p:nvSpPr>
          <p:cNvPr id="12" name="Shape 10"/>
          <p:cNvSpPr/>
          <p:nvPr/>
        </p:nvSpPr>
        <p:spPr>
          <a:xfrm>
            <a:off x="4370832" y="1856232"/>
            <a:ext cx="3273552" cy="3154680"/>
          </a:xfrm>
          <a:prstGeom prst="roundRect">
            <a:avLst>
              <a:gd name="adj" fmla="val 2319"/>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3" name="Shape 11"/>
          <p:cNvSpPr/>
          <p:nvPr/>
        </p:nvSpPr>
        <p:spPr>
          <a:xfrm>
            <a:off x="4370832" y="1856232"/>
            <a:ext cx="73152" cy="3154680"/>
          </a:xfrm>
          <a:prstGeom prst="rect">
            <a:avLst/>
          </a:prstGeom>
          <a:solidFill>
            <a:srgbClr val="5A8D84"/>
          </a:solidFill>
          <a:ln w="12700">
            <a:solidFill>
              <a:srgbClr val="5A8D84"/>
            </a:solidFill>
            <a:prstDash val="solid"/>
          </a:ln>
        </p:spPr>
      </p:sp>
      <p:sp>
        <p:nvSpPr>
          <p:cNvPr id="14" name="Text 12"/>
          <p:cNvSpPr/>
          <p:nvPr/>
        </p:nvSpPr>
        <p:spPr>
          <a:xfrm>
            <a:off x="4572000" y="2020824"/>
            <a:ext cx="2871216"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Recommended measurement</a:t>
            </a:r>
            <a:endParaRPr lang="en-US" sz="1200" dirty="0"/>
          </a:p>
        </p:txBody>
      </p:sp>
      <p:sp>
        <p:nvSpPr>
          <p:cNvPr id="15" name="Text 13"/>
          <p:cNvSpPr/>
          <p:nvPr/>
        </p:nvSpPr>
        <p:spPr>
          <a:xfrm>
            <a:off x="4572000" y="2404872"/>
            <a:ext cx="2871216" cy="249631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Website analytics, search terms, referral sources, event page visits, contact form inquiries, newsletter open/click rates and social referrals.</a:t>
            </a:r>
            <a:endParaRPr lang="en-US" sz="1010" dirty="0"/>
          </a:p>
        </p:txBody>
      </p:sp>
      <p:sp>
        <p:nvSpPr>
          <p:cNvPr id="16" name="Shape 14"/>
          <p:cNvSpPr/>
          <p:nvPr/>
        </p:nvSpPr>
        <p:spPr>
          <a:xfrm>
            <a:off x="8028432" y="1856232"/>
            <a:ext cx="3273552" cy="3154680"/>
          </a:xfrm>
          <a:prstGeom prst="roundRect">
            <a:avLst>
              <a:gd name="adj" fmla="val 2319"/>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7" name="Shape 15"/>
          <p:cNvSpPr/>
          <p:nvPr/>
        </p:nvSpPr>
        <p:spPr>
          <a:xfrm>
            <a:off x="8028432" y="1856232"/>
            <a:ext cx="73152" cy="3154680"/>
          </a:xfrm>
          <a:prstGeom prst="rect">
            <a:avLst/>
          </a:prstGeom>
          <a:solidFill>
            <a:srgbClr val="2F594D"/>
          </a:solidFill>
          <a:ln w="12700">
            <a:solidFill>
              <a:srgbClr val="2F594D"/>
            </a:solidFill>
            <a:prstDash val="solid"/>
          </a:ln>
        </p:spPr>
      </p:sp>
      <p:sp>
        <p:nvSpPr>
          <p:cNvPr id="18" name="Text 16"/>
          <p:cNvSpPr/>
          <p:nvPr/>
        </p:nvSpPr>
        <p:spPr>
          <a:xfrm>
            <a:off x="8229600" y="2020824"/>
            <a:ext cx="2871216"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Recommended governance</a:t>
            </a:r>
            <a:endParaRPr lang="en-US" sz="1200" dirty="0"/>
          </a:p>
        </p:txBody>
      </p:sp>
      <p:sp>
        <p:nvSpPr>
          <p:cNvPr id="19" name="Text 17"/>
          <p:cNvSpPr/>
          <p:nvPr/>
        </p:nvSpPr>
        <p:spPr>
          <a:xfrm>
            <a:off x="8229600" y="2404872"/>
            <a:ext cx="2871216" cy="249631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Clear roles for content drafting, cultural review, technical updates, privacy/list management, event updates and regular reporting to leadership.</a:t>
            </a:r>
            <a:endParaRPr lang="en-US" sz="1010" dirty="0"/>
          </a:p>
        </p:txBody>
      </p:sp>
      <p:sp>
        <p:nvSpPr>
          <p:cNvPr id="20" name="Shape 18"/>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1" name="Text 19"/>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Good communications infrastructure answers two questions: who is responsible, and how do we know it is working?</a:t>
            </a:r>
            <a:endParaRPr lang="en-US" sz="770" dirty="0"/>
          </a:p>
        </p:txBody>
      </p:sp>
      <p:sp>
        <p:nvSpPr>
          <p:cNvPr id="22" name="Text 20"/>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3" name="Text 21"/>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15</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PHASED PLAN</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Implementation roadmap</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713232" y="1920240"/>
            <a:ext cx="2414016" cy="2560320"/>
          </a:xfrm>
          <a:prstGeom prst="roundRect">
            <a:avLst>
              <a:gd name="adj" fmla="val 3030"/>
            </a:avLst>
          </a:prstGeom>
          <a:solidFill>
            <a:srgbClr val="B68B32"/>
          </a:solidFill>
          <a:ln w="12700">
            <a:solidFill>
              <a:srgbClr val="B68B32"/>
            </a:solidFill>
            <a:prstDash val="solid"/>
          </a:ln>
        </p:spPr>
      </p:sp>
      <p:sp>
        <p:nvSpPr>
          <p:cNvPr id="9" name="Text 7"/>
          <p:cNvSpPr/>
          <p:nvPr/>
        </p:nvSpPr>
        <p:spPr>
          <a:xfrm>
            <a:off x="914400" y="2240280"/>
            <a:ext cx="2011680" cy="502920"/>
          </a:xfrm>
          <a:prstGeom prst="rect">
            <a:avLst/>
          </a:prstGeom>
          <a:noFill/>
          <a:ln/>
        </p:spPr>
        <p:txBody>
          <a:bodyPr wrap="square" lIns="0" tIns="0" rIns="0" bIns="0" rtlCol="0" anchor="ctr">
            <a:normAutofit/>
          </a:bodyPr>
          <a:lstStyle/>
          <a:p>
            <a:pPr algn="ctr" indent="0" marL="0">
              <a:buNone/>
            </a:pPr>
            <a:r>
              <a:rPr lang="en-US" sz="1300" b="1" dirty="0">
                <a:solidFill>
                  <a:srgbClr val="FFFFFF"/>
                </a:solidFill>
                <a:latin typeface="Aptos" pitchFamily="34" charset="0"/>
                <a:ea typeface="Aptos" pitchFamily="34" charset="-122"/>
                <a:cs typeface="Aptos" pitchFamily="34" charset="-120"/>
              </a:rPr>
              <a:t>Phase 1</a:t>
            </a:r>
            <a:endParaRPr lang="en-US" sz="1300" dirty="0"/>
          </a:p>
          <a:p>
            <a:pPr algn="ctr" indent="0" marL="0">
              <a:buNone/>
            </a:pPr>
            <a:r>
              <a:rPr lang="en-US" sz="1300" b="1" dirty="0">
                <a:solidFill>
                  <a:srgbClr val="FFFFFF"/>
                </a:solidFill>
                <a:latin typeface="Aptos" pitchFamily="34" charset="0"/>
                <a:ea typeface="Aptos" pitchFamily="34" charset="-122"/>
                <a:cs typeface="Aptos" pitchFamily="34" charset="-120"/>
              </a:rPr>
              <a:t>Discovery + approvals</a:t>
            </a:r>
            <a:endParaRPr lang="en-US" sz="1300" dirty="0"/>
          </a:p>
        </p:txBody>
      </p:sp>
      <p:sp>
        <p:nvSpPr>
          <p:cNvPr id="10" name="Text 8"/>
          <p:cNvSpPr/>
          <p:nvPr/>
        </p:nvSpPr>
        <p:spPr>
          <a:xfrm>
            <a:off x="932688" y="3063240"/>
            <a:ext cx="1975104" cy="731520"/>
          </a:xfrm>
          <a:prstGeom prst="rect">
            <a:avLst/>
          </a:prstGeom>
          <a:noFill/>
          <a:ln/>
        </p:spPr>
        <p:txBody>
          <a:bodyPr wrap="square" lIns="0" tIns="0" rIns="0" bIns="0" rtlCol="0" anchor="ctr">
            <a:normAutofit/>
          </a:bodyPr>
          <a:lstStyle/>
          <a:p>
            <a:pPr algn="ctr" indent="0" marL="0">
              <a:buNone/>
            </a:pPr>
            <a:r>
              <a:rPr lang="en-US" sz="860" dirty="0">
                <a:solidFill>
                  <a:srgbClr val="FFFFFF"/>
                </a:solidFill>
                <a:latin typeface="Aptos" pitchFamily="34" charset="0"/>
                <a:ea typeface="Aptos" pitchFamily="34" charset="-122"/>
                <a:cs typeface="Aptos" pitchFamily="34" charset="-120"/>
              </a:rPr>
              <a:t>Confirm audiences, story, visual direction, governance, content inventory and launch priorities.</a:t>
            </a:r>
            <a:endParaRPr lang="en-US" sz="860" dirty="0"/>
          </a:p>
        </p:txBody>
      </p:sp>
      <p:sp>
        <p:nvSpPr>
          <p:cNvPr id="11" name="Shape 9"/>
          <p:cNvSpPr/>
          <p:nvPr/>
        </p:nvSpPr>
        <p:spPr>
          <a:xfrm>
            <a:off x="3209544" y="2926080"/>
            <a:ext cx="384048" cy="384048"/>
          </a:xfrm>
          <a:prstGeom prst="chevron">
            <a:avLst/>
          </a:prstGeom>
          <a:solidFill>
            <a:srgbClr val="B8C6B4"/>
          </a:solidFill>
          <a:ln w="12700">
            <a:solidFill>
              <a:srgbClr val="B8C6B4"/>
            </a:solidFill>
            <a:prstDash val="solid"/>
          </a:ln>
        </p:spPr>
      </p:sp>
      <p:sp>
        <p:nvSpPr>
          <p:cNvPr id="12" name="Shape 10"/>
          <p:cNvSpPr/>
          <p:nvPr/>
        </p:nvSpPr>
        <p:spPr>
          <a:xfrm>
            <a:off x="3456432" y="1920240"/>
            <a:ext cx="2414016" cy="2560320"/>
          </a:xfrm>
          <a:prstGeom prst="roundRect">
            <a:avLst>
              <a:gd name="adj" fmla="val 3030"/>
            </a:avLst>
          </a:prstGeom>
          <a:solidFill>
            <a:srgbClr val="5A8D84"/>
          </a:solidFill>
          <a:ln w="12700">
            <a:solidFill>
              <a:srgbClr val="5A8D84"/>
            </a:solidFill>
            <a:prstDash val="solid"/>
          </a:ln>
        </p:spPr>
      </p:sp>
      <p:sp>
        <p:nvSpPr>
          <p:cNvPr id="13" name="Text 11"/>
          <p:cNvSpPr/>
          <p:nvPr/>
        </p:nvSpPr>
        <p:spPr>
          <a:xfrm>
            <a:off x="3657600" y="2240280"/>
            <a:ext cx="2011680" cy="502920"/>
          </a:xfrm>
          <a:prstGeom prst="rect">
            <a:avLst/>
          </a:prstGeom>
          <a:noFill/>
          <a:ln/>
        </p:spPr>
        <p:txBody>
          <a:bodyPr wrap="square" lIns="0" tIns="0" rIns="0" bIns="0" rtlCol="0" anchor="ctr">
            <a:normAutofit/>
          </a:bodyPr>
          <a:lstStyle/>
          <a:p>
            <a:pPr algn="ctr" indent="0" marL="0">
              <a:buNone/>
            </a:pPr>
            <a:r>
              <a:rPr lang="en-US" sz="1300" b="1" dirty="0">
                <a:solidFill>
                  <a:srgbClr val="FFFFFF"/>
                </a:solidFill>
                <a:latin typeface="Aptos" pitchFamily="34" charset="0"/>
                <a:ea typeface="Aptos" pitchFamily="34" charset="-122"/>
                <a:cs typeface="Aptos" pitchFamily="34" charset="-120"/>
              </a:rPr>
              <a:t>Phase 2</a:t>
            </a:r>
            <a:endParaRPr lang="en-US" sz="1300" dirty="0"/>
          </a:p>
          <a:p>
            <a:pPr algn="ctr" indent="0" marL="0">
              <a:buNone/>
            </a:pPr>
            <a:r>
              <a:rPr lang="en-US" sz="1300" b="1" dirty="0">
                <a:solidFill>
                  <a:srgbClr val="FFFFFF"/>
                </a:solidFill>
                <a:latin typeface="Aptos" pitchFamily="34" charset="0"/>
                <a:ea typeface="Aptos" pitchFamily="34" charset="-122"/>
                <a:cs typeface="Aptos" pitchFamily="34" charset="-120"/>
              </a:rPr>
              <a:t>Website build</a:t>
            </a:r>
            <a:endParaRPr lang="en-US" sz="1300" dirty="0"/>
          </a:p>
        </p:txBody>
      </p:sp>
      <p:sp>
        <p:nvSpPr>
          <p:cNvPr id="14" name="Text 12"/>
          <p:cNvSpPr/>
          <p:nvPr/>
        </p:nvSpPr>
        <p:spPr>
          <a:xfrm>
            <a:off x="3675888" y="3063240"/>
            <a:ext cx="1975104" cy="731520"/>
          </a:xfrm>
          <a:prstGeom prst="rect">
            <a:avLst/>
          </a:prstGeom>
          <a:noFill/>
          <a:ln/>
        </p:spPr>
        <p:txBody>
          <a:bodyPr wrap="square" lIns="0" tIns="0" rIns="0" bIns="0" rtlCol="0" anchor="ctr">
            <a:normAutofit/>
          </a:bodyPr>
          <a:lstStyle/>
          <a:p>
            <a:pPr algn="ctr" indent="0" marL="0">
              <a:buNone/>
            </a:pPr>
            <a:r>
              <a:rPr lang="en-US" sz="860" dirty="0">
                <a:solidFill>
                  <a:srgbClr val="FFFFFF"/>
                </a:solidFill>
                <a:latin typeface="Aptos" pitchFamily="34" charset="0"/>
                <a:ea typeface="Aptos" pitchFamily="34" charset="-122"/>
                <a:cs typeface="Aptos" pitchFamily="34" charset="-120"/>
              </a:rPr>
              <a:t>Develop information architecture, design system, core pages, contact pathways, events/updates and analytics.</a:t>
            </a:r>
            <a:endParaRPr lang="en-US" sz="860" dirty="0"/>
          </a:p>
        </p:txBody>
      </p:sp>
      <p:sp>
        <p:nvSpPr>
          <p:cNvPr id="15" name="Shape 13"/>
          <p:cNvSpPr/>
          <p:nvPr/>
        </p:nvSpPr>
        <p:spPr>
          <a:xfrm>
            <a:off x="5952744" y="2926080"/>
            <a:ext cx="384048" cy="384048"/>
          </a:xfrm>
          <a:prstGeom prst="chevron">
            <a:avLst/>
          </a:prstGeom>
          <a:solidFill>
            <a:srgbClr val="B8C6B4"/>
          </a:solidFill>
          <a:ln w="12700">
            <a:solidFill>
              <a:srgbClr val="B8C6B4"/>
            </a:solidFill>
            <a:prstDash val="solid"/>
          </a:ln>
        </p:spPr>
      </p:sp>
      <p:sp>
        <p:nvSpPr>
          <p:cNvPr id="16" name="Shape 14"/>
          <p:cNvSpPr/>
          <p:nvPr/>
        </p:nvSpPr>
        <p:spPr>
          <a:xfrm>
            <a:off x="6199632" y="1920240"/>
            <a:ext cx="2414016" cy="2560320"/>
          </a:xfrm>
          <a:prstGeom prst="roundRect">
            <a:avLst>
              <a:gd name="adj" fmla="val 3030"/>
            </a:avLst>
          </a:prstGeom>
          <a:solidFill>
            <a:srgbClr val="B96B46"/>
          </a:solidFill>
          <a:ln w="12700">
            <a:solidFill>
              <a:srgbClr val="B96B46"/>
            </a:solidFill>
            <a:prstDash val="solid"/>
          </a:ln>
        </p:spPr>
      </p:sp>
      <p:sp>
        <p:nvSpPr>
          <p:cNvPr id="17" name="Text 15"/>
          <p:cNvSpPr/>
          <p:nvPr/>
        </p:nvSpPr>
        <p:spPr>
          <a:xfrm>
            <a:off x="6400800" y="2240280"/>
            <a:ext cx="2011680" cy="502920"/>
          </a:xfrm>
          <a:prstGeom prst="rect">
            <a:avLst/>
          </a:prstGeom>
          <a:noFill/>
          <a:ln/>
        </p:spPr>
        <p:txBody>
          <a:bodyPr wrap="square" lIns="0" tIns="0" rIns="0" bIns="0" rtlCol="0" anchor="ctr">
            <a:normAutofit/>
          </a:bodyPr>
          <a:lstStyle/>
          <a:p>
            <a:pPr algn="ctr" indent="0" marL="0">
              <a:buNone/>
            </a:pPr>
            <a:r>
              <a:rPr lang="en-US" sz="1300" b="1" dirty="0">
                <a:solidFill>
                  <a:srgbClr val="FFFFFF"/>
                </a:solidFill>
                <a:latin typeface="Aptos" pitchFamily="34" charset="0"/>
                <a:ea typeface="Aptos" pitchFamily="34" charset="-122"/>
                <a:cs typeface="Aptos" pitchFamily="34" charset="-120"/>
              </a:rPr>
              <a:t>Phase 3</a:t>
            </a:r>
            <a:endParaRPr lang="en-US" sz="1300" dirty="0"/>
          </a:p>
          <a:p>
            <a:pPr algn="ctr" indent="0" marL="0">
              <a:buNone/>
            </a:pPr>
            <a:r>
              <a:rPr lang="en-US" sz="1300" b="1" dirty="0">
                <a:solidFill>
                  <a:srgbClr val="FFFFFF"/>
                </a:solidFill>
                <a:latin typeface="Aptos" pitchFamily="34" charset="0"/>
                <a:ea typeface="Aptos" pitchFamily="34" charset="-122"/>
                <a:cs typeface="Aptos" pitchFamily="34" charset="-120"/>
              </a:rPr>
              <a:t>Tools + launch</a:t>
            </a:r>
            <a:endParaRPr lang="en-US" sz="1300" dirty="0"/>
          </a:p>
        </p:txBody>
      </p:sp>
      <p:sp>
        <p:nvSpPr>
          <p:cNvPr id="18" name="Text 16"/>
          <p:cNvSpPr/>
          <p:nvPr/>
        </p:nvSpPr>
        <p:spPr>
          <a:xfrm>
            <a:off x="6419088" y="3063240"/>
            <a:ext cx="1975104" cy="731520"/>
          </a:xfrm>
          <a:prstGeom prst="rect">
            <a:avLst/>
          </a:prstGeom>
          <a:noFill/>
          <a:ln/>
        </p:spPr>
        <p:txBody>
          <a:bodyPr wrap="square" lIns="0" tIns="0" rIns="0" bIns="0" rtlCol="0" anchor="ctr">
            <a:normAutofit/>
          </a:bodyPr>
          <a:lstStyle/>
          <a:p>
            <a:pPr algn="ctr" indent="0" marL="0">
              <a:buNone/>
            </a:pPr>
            <a:r>
              <a:rPr lang="en-US" sz="860" dirty="0">
                <a:solidFill>
                  <a:srgbClr val="FFFFFF"/>
                </a:solidFill>
                <a:latin typeface="Aptos" pitchFamily="34" charset="0"/>
                <a:ea typeface="Aptos" pitchFamily="34" charset="-122"/>
                <a:cs typeface="Aptos" pitchFamily="34" charset="-120"/>
              </a:rPr>
              <a:t>Connect newsletter/list, social templates, print/QR materials, radio PSA copy and launch announcement.</a:t>
            </a:r>
            <a:endParaRPr lang="en-US" sz="860" dirty="0"/>
          </a:p>
        </p:txBody>
      </p:sp>
      <p:sp>
        <p:nvSpPr>
          <p:cNvPr id="19" name="Shape 17"/>
          <p:cNvSpPr/>
          <p:nvPr/>
        </p:nvSpPr>
        <p:spPr>
          <a:xfrm>
            <a:off x="8695944" y="2926080"/>
            <a:ext cx="384048" cy="384048"/>
          </a:xfrm>
          <a:prstGeom prst="chevron">
            <a:avLst/>
          </a:prstGeom>
          <a:solidFill>
            <a:srgbClr val="B8C6B4"/>
          </a:solidFill>
          <a:ln w="12700">
            <a:solidFill>
              <a:srgbClr val="B8C6B4"/>
            </a:solidFill>
            <a:prstDash val="solid"/>
          </a:ln>
        </p:spPr>
      </p:sp>
      <p:sp>
        <p:nvSpPr>
          <p:cNvPr id="20" name="Shape 18"/>
          <p:cNvSpPr/>
          <p:nvPr/>
        </p:nvSpPr>
        <p:spPr>
          <a:xfrm>
            <a:off x="8942832" y="1920240"/>
            <a:ext cx="2414016" cy="2560320"/>
          </a:xfrm>
          <a:prstGeom prst="roundRect">
            <a:avLst>
              <a:gd name="adj" fmla="val 3030"/>
            </a:avLst>
          </a:prstGeom>
          <a:solidFill>
            <a:srgbClr val="2F594D"/>
          </a:solidFill>
          <a:ln w="12700">
            <a:solidFill>
              <a:srgbClr val="2F594D"/>
            </a:solidFill>
            <a:prstDash val="solid"/>
          </a:ln>
        </p:spPr>
      </p:sp>
      <p:sp>
        <p:nvSpPr>
          <p:cNvPr id="21" name="Text 19"/>
          <p:cNvSpPr/>
          <p:nvPr/>
        </p:nvSpPr>
        <p:spPr>
          <a:xfrm>
            <a:off x="9144000" y="2240280"/>
            <a:ext cx="2011680" cy="502920"/>
          </a:xfrm>
          <a:prstGeom prst="rect">
            <a:avLst/>
          </a:prstGeom>
          <a:noFill/>
          <a:ln/>
        </p:spPr>
        <p:txBody>
          <a:bodyPr wrap="square" lIns="0" tIns="0" rIns="0" bIns="0" rtlCol="0" anchor="ctr">
            <a:normAutofit/>
          </a:bodyPr>
          <a:lstStyle/>
          <a:p>
            <a:pPr algn="ctr" indent="0" marL="0">
              <a:buNone/>
            </a:pPr>
            <a:r>
              <a:rPr lang="en-US" sz="1300" b="1" dirty="0">
                <a:solidFill>
                  <a:srgbClr val="FFFFFF"/>
                </a:solidFill>
                <a:latin typeface="Aptos" pitchFamily="34" charset="0"/>
                <a:ea typeface="Aptos" pitchFamily="34" charset="-122"/>
                <a:cs typeface="Aptos" pitchFamily="34" charset="-120"/>
              </a:rPr>
              <a:t>Phase 4</a:t>
            </a:r>
            <a:endParaRPr lang="en-US" sz="1300" dirty="0"/>
          </a:p>
          <a:p>
            <a:pPr algn="ctr" indent="0" marL="0">
              <a:buNone/>
            </a:pPr>
            <a:r>
              <a:rPr lang="en-US" sz="1300" b="1" dirty="0">
                <a:solidFill>
                  <a:srgbClr val="FFFFFF"/>
                </a:solidFill>
                <a:latin typeface="Aptos" pitchFamily="34" charset="0"/>
                <a:ea typeface="Aptos" pitchFamily="34" charset="-122"/>
                <a:cs typeface="Aptos" pitchFamily="34" charset="-120"/>
              </a:rPr>
              <a:t>Training + rhythm</a:t>
            </a:r>
            <a:endParaRPr lang="en-US" sz="1300" dirty="0"/>
          </a:p>
        </p:txBody>
      </p:sp>
      <p:sp>
        <p:nvSpPr>
          <p:cNvPr id="22" name="Text 20"/>
          <p:cNvSpPr/>
          <p:nvPr/>
        </p:nvSpPr>
        <p:spPr>
          <a:xfrm>
            <a:off x="9162288" y="3063240"/>
            <a:ext cx="1975104" cy="731520"/>
          </a:xfrm>
          <a:prstGeom prst="rect">
            <a:avLst/>
          </a:prstGeom>
          <a:noFill/>
          <a:ln/>
        </p:spPr>
        <p:txBody>
          <a:bodyPr wrap="square" lIns="0" tIns="0" rIns="0" bIns="0" rtlCol="0" anchor="ctr">
            <a:normAutofit/>
          </a:bodyPr>
          <a:lstStyle/>
          <a:p>
            <a:pPr algn="ctr" indent="0" marL="0">
              <a:buNone/>
            </a:pPr>
            <a:r>
              <a:rPr lang="en-US" sz="860" dirty="0">
                <a:solidFill>
                  <a:srgbClr val="FFFFFF"/>
                </a:solidFill>
                <a:latin typeface="Aptos" pitchFamily="34" charset="0"/>
                <a:ea typeface="Aptos" pitchFamily="34" charset="-122"/>
                <a:cs typeface="Aptos" pitchFamily="34" charset="-120"/>
              </a:rPr>
              <a:t>Train staff, confirm editorial calendar, review analytics, refine content and maintain regular updates.</a:t>
            </a:r>
            <a:endParaRPr lang="en-US" sz="860" dirty="0"/>
          </a:p>
        </p:txBody>
      </p:sp>
      <p:sp>
        <p:nvSpPr>
          <p:cNvPr id="23" name="Shape 21"/>
          <p:cNvSpPr/>
          <p:nvPr/>
        </p:nvSpPr>
        <p:spPr>
          <a:xfrm>
            <a:off x="1024128" y="4992624"/>
            <a:ext cx="10058400" cy="502920"/>
          </a:xfrm>
          <a:prstGeom prst="roundRect">
            <a:avLst>
              <a:gd name="adj" fmla="val 9091"/>
            </a:avLst>
          </a:prstGeom>
          <a:solidFill>
            <a:srgbClr val="FFFDF8"/>
          </a:solidFill>
          <a:ln w="10160">
            <a:solidFill>
              <a:srgbClr val="D8CCB8"/>
            </a:solidFill>
            <a:prstDash val="solid"/>
          </a:ln>
        </p:spPr>
      </p:sp>
      <p:sp>
        <p:nvSpPr>
          <p:cNvPr id="24" name="Text 22"/>
          <p:cNvSpPr/>
          <p:nvPr/>
        </p:nvSpPr>
        <p:spPr>
          <a:xfrm>
            <a:off x="1325880" y="5166360"/>
            <a:ext cx="9418320" cy="146304"/>
          </a:xfrm>
          <a:prstGeom prst="rect">
            <a:avLst/>
          </a:prstGeom>
          <a:noFill/>
          <a:ln/>
        </p:spPr>
        <p:txBody>
          <a:bodyPr wrap="square" lIns="0" tIns="0" rIns="0" bIns="0" rtlCol="0" anchor="ctr">
            <a:normAutofit/>
          </a:bodyPr>
          <a:lstStyle/>
          <a:p>
            <a:pPr algn="ctr" indent="0" marL="0">
              <a:buNone/>
            </a:pPr>
            <a:r>
              <a:rPr lang="en-US" sz="920" b="1" dirty="0">
                <a:solidFill>
                  <a:srgbClr val="173B35"/>
                </a:solidFill>
                <a:latin typeface="Aptos" pitchFamily="34" charset="0"/>
                <a:ea typeface="Aptos" pitchFamily="34" charset="-122"/>
                <a:cs typeface="Aptos" pitchFamily="34" charset="-120"/>
              </a:rPr>
              <a:t>Timeline principle: “as soon as possible” still needs a sequence - approve the story and scope before building complex tools.</a:t>
            </a:r>
            <a:endParaRPr lang="en-US" sz="920" dirty="0"/>
          </a:p>
        </p:txBody>
      </p:sp>
      <p:sp>
        <p:nvSpPr>
          <p:cNvPr id="25" name="Shape 23"/>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6" name="Text 24"/>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A three-month build can work if content, approvals and decision-making are organized early.</a:t>
            </a:r>
            <a:endParaRPr lang="en-US" sz="770" dirty="0"/>
          </a:p>
        </p:txBody>
      </p:sp>
      <p:sp>
        <p:nvSpPr>
          <p:cNvPr id="27" name="Text 25"/>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8" name="Text 26"/>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16</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MOVE FROM DISCUSSION TO ACTION</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Decisions needed in the meeting</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713232" y="1755648"/>
            <a:ext cx="5074920" cy="987552"/>
          </a:xfrm>
          <a:prstGeom prst="roundRect">
            <a:avLst>
              <a:gd name="adj" fmla="val 7407"/>
            </a:avLst>
          </a:prstGeom>
          <a:solidFill>
            <a:srgbClr val="FFFDF8"/>
          </a:solidFill>
          <a:ln w="10160">
            <a:solidFill>
              <a:srgbClr val="D8CCB8"/>
            </a:solidFill>
            <a:prstDash val="solid"/>
          </a:ln>
        </p:spPr>
      </p:sp>
      <p:sp>
        <p:nvSpPr>
          <p:cNvPr id="9" name="Shape 7"/>
          <p:cNvSpPr/>
          <p:nvPr/>
        </p:nvSpPr>
        <p:spPr>
          <a:xfrm>
            <a:off x="713232" y="1755648"/>
            <a:ext cx="73152" cy="987552"/>
          </a:xfrm>
          <a:prstGeom prst="rect">
            <a:avLst/>
          </a:prstGeom>
          <a:solidFill>
            <a:srgbClr val="B68B32"/>
          </a:solidFill>
          <a:ln w="12700">
            <a:solidFill>
              <a:srgbClr val="B68B32"/>
            </a:solidFill>
            <a:prstDash val="solid"/>
          </a:ln>
        </p:spPr>
      </p:sp>
      <p:sp>
        <p:nvSpPr>
          <p:cNvPr id="10" name="Text 8"/>
          <p:cNvSpPr/>
          <p:nvPr/>
        </p:nvSpPr>
        <p:spPr>
          <a:xfrm>
            <a:off x="914400" y="1920240"/>
            <a:ext cx="4672584" cy="310896"/>
          </a:xfrm>
          <a:prstGeom prst="rect">
            <a:avLst/>
          </a:prstGeom>
          <a:noFill/>
          <a:ln/>
        </p:spPr>
        <p:txBody>
          <a:bodyPr wrap="square" lIns="0" tIns="0" rIns="0" bIns="0" rtlCol="0" anchor="ctr">
            <a:normAutofit/>
          </a:bodyPr>
          <a:lstStyle/>
          <a:p>
            <a:pPr indent="0" marL="0">
              <a:buNone/>
            </a:pPr>
            <a:r>
              <a:rPr lang="en-US" sz="1150" b="1" dirty="0">
                <a:solidFill>
                  <a:srgbClr val="173B35"/>
                </a:solidFill>
                <a:latin typeface="Aptos" pitchFamily="34" charset="0"/>
                <a:ea typeface="Aptos" pitchFamily="34" charset="-122"/>
                <a:cs typeface="Aptos" pitchFamily="34" charset="-120"/>
              </a:rPr>
              <a:t>Audience priority</a:t>
            </a:r>
            <a:endParaRPr lang="en-US" sz="1150" dirty="0"/>
          </a:p>
        </p:txBody>
      </p:sp>
      <p:sp>
        <p:nvSpPr>
          <p:cNvPr id="11" name="Text 9"/>
          <p:cNvSpPr/>
          <p:nvPr/>
        </p:nvSpPr>
        <p:spPr>
          <a:xfrm>
            <a:off x="914400" y="2304288"/>
            <a:ext cx="4672584" cy="329184"/>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Which audiences must the first version of the site serve best?</a:t>
            </a:r>
            <a:endParaRPr lang="en-US" sz="880" dirty="0"/>
          </a:p>
        </p:txBody>
      </p:sp>
      <p:sp>
        <p:nvSpPr>
          <p:cNvPr id="12" name="Shape 10"/>
          <p:cNvSpPr/>
          <p:nvPr/>
        </p:nvSpPr>
        <p:spPr>
          <a:xfrm>
            <a:off x="6199632" y="1755648"/>
            <a:ext cx="5074920" cy="987552"/>
          </a:xfrm>
          <a:prstGeom prst="roundRect">
            <a:avLst>
              <a:gd name="adj" fmla="val 7407"/>
            </a:avLst>
          </a:prstGeom>
          <a:solidFill>
            <a:srgbClr val="FFFDF8"/>
          </a:solidFill>
          <a:ln w="10160">
            <a:solidFill>
              <a:srgbClr val="D8CCB8"/>
            </a:solidFill>
            <a:prstDash val="solid"/>
          </a:ln>
        </p:spPr>
      </p:sp>
      <p:sp>
        <p:nvSpPr>
          <p:cNvPr id="13" name="Shape 11"/>
          <p:cNvSpPr/>
          <p:nvPr/>
        </p:nvSpPr>
        <p:spPr>
          <a:xfrm>
            <a:off x="6199632" y="1755648"/>
            <a:ext cx="73152" cy="987552"/>
          </a:xfrm>
          <a:prstGeom prst="rect">
            <a:avLst/>
          </a:prstGeom>
          <a:solidFill>
            <a:srgbClr val="5A8D84"/>
          </a:solidFill>
          <a:ln w="12700">
            <a:solidFill>
              <a:srgbClr val="5A8D84"/>
            </a:solidFill>
            <a:prstDash val="solid"/>
          </a:ln>
        </p:spPr>
      </p:sp>
      <p:sp>
        <p:nvSpPr>
          <p:cNvPr id="14" name="Text 12"/>
          <p:cNvSpPr/>
          <p:nvPr/>
        </p:nvSpPr>
        <p:spPr>
          <a:xfrm>
            <a:off x="6400800" y="1920240"/>
            <a:ext cx="4672584" cy="310896"/>
          </a:xfrm>
          <a:prstGeom prst="rect">
            <a:avLst/>
          </a:prstGeom>
          <a:noFill/>
          <a:ln/>
        </p:spPr>
        <p:txBody>
          <a:bodyPr wrap="square" lIns="0" tIns="0" rIns="0" bIns="0" rtlCol="0" anchor="ctr">
            <a:normAutofit/>
          </a:bodyPr>
          <a:lstStyle/>
          <a:p>
            <a:pPr indent="0" marL="0">
              <a:buNone/>
            </a:pPr>
            <a:r>
              <a:rPr lang="en-US" sz="1150" b="1" dirty="0">
                <a:solidFill>
                  <a:srgbClr val="173B35"/>
                </a:solidFill>
                <a:latin typeface="Aptos" pitchFamily="34" charset="0"/>
                <a:ea typeface="Aptos" pitchFamily="34" charset="-122"/>
                <a:cs typeface="Aptos" pitchFamily="34" charset="-120"/>
              </a:rPr>
              <a:t>Story approval</a:t>
            </a:r>
            <a:endParaRPr lang="en-US" sz="1150" dirty="0"/>
          </a:p>
        </p:txBody>
      </p:sp>
      <p:sp>
        <p:nvSpPr>
          <p:cNvPr id="15" name="Text 13"/>
          <p:cNvSpPr/>
          <p:nvPr/>
        </p:nvSpPr>
        <p:spPr>
          <a:xfrm>
            <a:off x="6400800" y="2304288"/>
            <a:ext cx="4672584" cy="329184"/>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What is the approved core story and what material requires protocol review?</a:t>
            </a:r>
            <a:endParaRPr lang="en-US" sz="880" dirty="0"/>
          </a:p>
        </p:txBody>
      </p:sp>
      <p:sp>
        <p:nvSpPr>
          <p:cNvPr id="16" name="Shape 14"/>
          <p:cNvSpPr/>
          <p:nvPr/>
        </p:nvSpPr>
        <p:spPr>
          <a:xfrm>
            <a:off x="713232" y="3108960"/>
            <a:ext cx="5074920" cy="987552"/>
          </a:xfrm>
          <a:prstGeom prst="roundRect">
            <a:avLst>
              <a:gd name="adj" fmla="val 7407"/>
            </a:avLst>
          </a:prstGeom>
          <a:solidFill>
            <a:srgbClr val="FFFDF8"/>
          </a:solidFill>
          <a:ln w="10160">
            <a:solidFill>
              <a:srgbClr val="D8CCB8"/>
            </a:solidFill>
            <a:prstDash val="solid"/>
          </a:ln>
        </p:spPr>
      </p:sp>
      <p:sp>
        <p:nvSpPr>
          <p:cNvPr id="17" name="Shape 15"/>
          <p:cNvSpPr/>
          <p:nvPr/>
        </p:nvSpPr>
        <p:spPr>
          <a:xfrm>
            <a:off x="713232" y="3108960"/>
            <a:ext cx="73152" cy="987552"/>
          </a:xfrm>
          <a:prstGeom prst="rect">
            <a:avLst/>
          </a:prstGeom>
          <a:solidFill>
            <a:srgbClr val="B96B46"/>
          </a:solidFill>
          <a:ln w="12700">
            <a:solidFill>
              <a:srgbClr val="B96B46"/>
            </a:solidFill>
            <a:prstDash val="solid"/>
          </a:ln>
        </p:spPr>
      </p:sp>
      <p:sp>
        <p:nvSpPr>
          <p:cNvPr id="18" name="Text 16"/>
          <p:cNvSpPr/>
          <p:nvPr/>
        </p:nvSpPr>
        <p:spPr>
          <a:xfrm>
            <a:off x="914400" y="3273552"/>
            <a:ext cx="4672584" cy="310896"/>
          </a:xfrm>
          <a:prstGeom prst="rect">
            <a:avLst/>
          </a:prstGeom>
          <a:noFill/>
          <a:ln/>
        </p:spPr>
        <p:txBody>
          <a:bodyPr wrap="square" lIns="0" tIns="0" rIns="0" bIns="0" rtlCol="0" anchor="ctr">
            <a:normAutofit/>
          </a:bodyPr>
          <a:lstStyle/>
          <a:p>
            <a:pPr indent="0" marL="0">
              <a:buNone/>
            </a:pPr>
            <a:r>
              <a:rPr lang="en-US" sz="1150" b="1" dirty="0">
                <a:solidFill>
                  <a:srgbClr val="173B35"/>
                </a:solidFill>
                <a:latin typeface="Aptos" pitchFamily="34" charset="0"/>
                <a:ea typeface="Aptos" pitchFamily="34" charset="-122"/>
                <a:cs typeface="Aptos" pitchFamily="34" charset="-120"/>
              </a:rPr>
              <a:t>Visual direction</a:t>
            </a:r>
            <a:endParaRPr lang="en-US" sz="1150" dirty="0"/>
          </a:p>
        </p:txBody>
      </p:sp>
      <p:sp>
        <p:nvSpPr>
          <p:cNvPr id="19" name="Text 17"/>
          <p:cNvSpPr/>
          <p:nvPr/>
        </p:nvSpPr>
        <p:spPr>
          <a:xfrm>
            <a:off x="914400" y="3657600"/>
            <a:ext cx="4672584" cy="329184"/>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Which existing colours, logo, photos, and Village Government guidelines must guide design?</a:t>
            </a:r>
            <a:endParaRPr lang="en-US" sz="880" dirty="0"/>
          </a:p>
        </p:txBody>
      </p:sp>
      <p:sp>
        <p:nvSpPr>
          <p:cNvPr id="20" name="Shape 18"/>
          <p:cNvSpPr/>
          <p:nvPr/>
        </p:nvSpPr>
        <p:spPr>
          <a:xfrm>
            <a:off x="6199632" y="3108960"/>
            <a:ext cx="5074920" cy="987552"/>
          </a:xfrm>
          <a:prstGeom prst="roundRect">
            <a:avLst>
              <a:gd name="adj" fmla="val 7407"/>
            </a:avLst>
          </a:prstGeom>
          <a:solidFill>
            <a:srgbClr val="FFFDF8"/>
          </a:solidFill>
          <a:ln w="10160">
            <a:solidFill>
              <a:srgbClr val="D8CCB8"/>
            </a:solidFill>
            <a:prstDash val="solid"/>
          </a:ln>
        </p:spPr>
      </p:sp>
      <p:sp>
        <p:nvSpPr>
          <p:cNvPr id="21" name="Shape 19"/>
          <p:cNvSpPr/>
          <p:nvPr/>
        </p:nvSpPr>
        <p:spPr>
          <a:xfrm>
            <a:off x="6199632" y="3108960"/>
            <a:ext cx="73152" cy="987552"/>
          </a:xfrm>
          <a:prstGeom prst="rect">
            <a:avLst/>
          </a:prstGeom>
          <a:solidFill>
            <a:srgbClr val="2F594D"/>
          </a:solidFill>
          <a:ln w="12700">
            <a:solidFill>
              <a:srgbClr val="2F594D"/>
            </a:solidFill>
            <a:prstDash val="solid"/>
          </a:ln>
        </p:spPr>
      </p:sp>
      <p:sp>
        <p:nvSpPr>
          <p:cNvPr id="22" name="Text 20"/>
          <p:cNvSpPr/>
          <p:nvPr/>
        </p:nvSpPr>
        <p:spPr>
          <a:xfrm>
            <a:off x="6400800" y="3273552"/>
            <a:ext cx="4672584" cy="310896"/>
          </a:xfrm>
          <a:prstGeom prst="rect">
            <a:avLst/>
          </a:prstGeom>
          <a:noFill/>
          <a:ln/>
        </p:spPr>
        <p:txBody>
          <a:bodyPr wrap="square" lIns="0" tIns="0" rIns="0" bIns="0" rtlCol="0" anchor="ctr">
            <a:normAutofit/>
          </a:bodyPr>
          <a:lstStyle/>
          <a:p>
            <a:pPr indent="0" marL="0">
              <a:buNone/>
            </a:pPr>
            <a:r>
              <a:rPr lang="en-US" sz="1150" b="1" dirty="0">
                <a:solidFill>
                  <a:srgbClr val="173B35"/>
                </a:solidFill>
                <a:latin typeface="Aptos" pitchFamily="34" charset="0"/>
                <a:ea typeface="Aptos" pitchFamily="34" charset="-122"/>
                <a:cs typeface="Aptos" pitchFamily="34" charset="-120"/>
              </a:rPr>
              <a:t>Site scope</a:t>
            </a:r>
            <a:endParaRPr lang="en-US" sz="1150" dirty="0"/>
          </a:p>
        </p:txBody>
      </p:sp>
      <p:sp>
        <p:nvSpPr>
          <p:cNvPr id="23" name="Text 21"/>
          <p:cNvSpPr/>
          <p:nvPr/>
        </p:nvSpPr>
        <p:spPr>
          <a:xfrm>
            <a:off x="6400800" y="3657600"/>
            <a:ext cx="4672584" cy="329184"/>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Which pages and functions are essential for launch, and which can wait?</a:t>
            </a:r>
            <a:endParaRPr lang="en-US" sz="880" dirty="0"/>
          </a:p>
        </p:txBody>
      </p:sp>
      <p:sp>
        <p:nvSpPr>
          <p:cNvPr id="24" name="Shape 22"/>
          <p:cNvSpPr/>
          <p:nvPr/>
        </p:nvSpPr>
        <p:spPr>
          <a:xfrm>
            <a:off x="713232" y="4462272"/>
            <a:ext cx="5074920" cy="987552"/>
          </a:xfrm>
          <a:prstGeom prst="roundRect">
            <a:avLst>
              <a:gd name="adj" fmla="val 7407"/>
            </a:avLst>
          </a:prstGeom>
          <a:solidFill>
            <a:srgbClr val="FFFDF8"/>
          </a:solidFill>
          <a:ln w="10160">
            <a:solidFill>
              <a:srgbClr val="D8CCB8"/>
            </a:solidFill>
            <a:prstDash val="solid"/>
          </a:ln>
        </p:spPr>
      </p:sp>
      <p:sp>
        <p:nvSpPr>
          <p:cNvPr id="25" name="Shape 23"/>
          <p:cNvSpPr/>
          <p:nvPr/>
        </p:nvSpPr>
        <p:spPr>
          <a:xfrm>
            <a:off x="713232" y="4462272"/>
            <a:ext cx="73152" cy="987552"/>
          </a:xfrm>
          <a:prstGeom prst="rect">
            <a:avLst/>
          </a:prstGeom>
          <a:solidFill>
            <a:srgbClr val="B68B32"/>
          </a:solidFill>
          <a:ln w="12700">
            <a:solidFill>
              <a:srgbClr val="B68B32"/>
            </a:solidFill>
            <a:prstDash val="solid"/>
          </a:ln>
        </p:spPr>
      </p:sp>
      <p:sp>
        <p:nvSpPr>
          <p:cNvPr id="26" name="Text 24"/>
          <p:cNvSpPr/>
          <p:nvPr/>
        </p:nvSpPr>
        <p:spPr>
          <a:xfrm>
            <a:off x="914400" y="4626864"/>
            <a:ext cx="4672584" cy="310896"/>
          </a:xfrm>
          <a:prstGeom prst="rect">
            <a:avLst/>
          </a:prstGeom>
          <a:noFill/>
          <a:ln/>
        </p:spPr>
        <p:txBody>
          <a:bodyPr wrap="square" lIns="0" tIns="0" rIns="0" bIns="0" rtlCol="0" anchor="ctr">
            <a:normAutofit/>
          </a:bodyPr>
          <a:lstStyle/>
          <a:p>
            <a:pPr indent="0" marL="0">
              <a:buNone/>
            </a:pPr>
            <a:r>
              <a:rPr lang="en-US" sz="1150" b="1" dirty="0">
                <a:solidFill>
                  <a:srgbClr val="173B35"/>
                </a:solidFill>
                <a:latin typeface="Aptos" pitchFamily="34" charset="0"/>
                <a:ea typeface="Aptos" pitchFamily="34" charset="-122"/>
                <a:cs typeface="Aptos" pitchFamily="34" charset="-120"/>
              </a:rPr>
              <a:t>Content owners</a:t>
            </a:r>
            <a:endParaRPr lang="en-US" sz="1150" dirty="0"/>
          </a:p>
        </p:txBody>
      </p:sp>
      <p:sp>
        <p:nvSpPr>
          <p:cNvPr id="27" name="Text 25"/>
          <p:cNvSpPr/>
          <p:nvPr/>
        </p:nvSpPr>
        <p:spPr>
          <a:xfrm>
            <a:off x="914400" y="5010912"/>
            <a:ext cx="4672584" cy="329184"/>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Who supplies, approves and updates written material, photos and events?</a:t>
            </a:r>
            <a:endParaRPr lang="en-US" sz="880" dirty="0"/>
          </a:p>
        </p:txBody>
      </p:sp>
      <p:sp>
        <p:nvSpPr>
          <p:cNvPr id="28" name="Shape 26"/>
          <p:cNvSpPr/>
          <p:nvPr/>
        </p:nvSpPr>
        <p:spPr>
          <a:xfrm>
            <a:off x="6199632" y="4462272"/>
            <a:ext cx="5074920" cy="987552"/>
          </a:xfrm>
          <a:prstGeom prst="roundRect">
            <a:avLst>
              <a:gd name="adj" fmla="val 7407"/>
            </a:avLst>
          </a:prstGeom>
          <a:solidFill>
            <a:srgbClr val="FFFDF8"/>
          </a:solidFill>
          <a:ln w="10160">
            <a:solidFill>
              <a:srgbClr val="D8CCB8"/>
            </a:solidFill>
            <a:prstDash val="solid"/>
          </a:ln>
        </p:spPr>
      </p:sp>
      <p:sp>
        <p:nvSpPr>
          <p:cNvPr id="29" name="Shape 27"/>
          <p:cNvSpPr/>
          <p:nvPr/>
        </p:nvSpPr>
        <p:spPr>
          <a:xfrm>
            <a:off x="6199632" y="4462272"/>
            <a:ext cx="73152" cy="987552"/>
          </a:xfrm>
          <a:prstGeom prst="rect">
            <a:avLst/>
          </a:prstGeom>
          <a:solidFill>
            <a:srgbClr val="5A8D84"/>
          </a:solidFill>
          <a:ln w="12700">
            <a:solidFill>
              <a:srgbClr val="5A8D84"/>
            </a:solidFill>
            <a:prstDash val="solid"/>
          </a:ln>
        </p:spPr>
      </p:sp>
      <p:sp>
        <p:nvSpPr>
          <p:cNvPr id="30" name="Text 28"/>
          <p:cNvSpPr/>
          <p:nvPr/>
        </p:nvSpPr>
        <p:spPr>
          <a:xfrm>
            <a:off x="6400800" y="4626864"/>
            <a:ext cx="4672584" cy="310896"/>
          </a:xfrm>
          <a:prstGeom prst="rect">
            <a:avLst/>
          </a:prstGeom>
          <a:noFill/>
          <a:ln/>
        </p:spPr>
        <p:txBody>
          <a:bodyPr wrap="square" lIns="0" tIns="0" rIns="0" bIns="0" rtlCol="0" anchor="ctr">
            <a:normAutofit/>
          </a:bodyPr>
          <a:lstStyle/>
          <a:p>
            <a:pPr indent="0" marL="0">
              <a:buNone/>
            </a:pPr>
            <a:r>
              <a:rPr lang="en-US" sz="1150" b="1" dirty="0">
                <a:solidFill>
                  <a:srgbClr val="173B35"/>
                </a:solidFill>
                <a:latin typeface="Aptos" pitchFamily="34" charset="0"/>
                <a:ea typeface="Aptos" pitchFamily="34" charset="-122"/>
                <a:cs typeface="Aptos" pitchFamily="34" charset="-120"/>
              </a:rPr>
              <a:t>Launch pathway</a:t>
            </a:r>
            <a:endParaRPr lang="en-US" sz="1150" dirty="0"/>
          </a:p>
        </p:txBody>
      </p:sp>
      <p:sp>
        <p:nvSpPr>
          <p:cNvPr id="31" name="Text 29"/>
          <p:cNvSpPr/>
          <p:nvPr/>
        </p:nvSpPr>
        <p:spPr>
          <a:xfrm>
            <a:off x="6400800" y="5010912"/>
            <a:ext cx="4672584" cy="329184"/>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What public announcement, email, social, radio and print materials are needed at launch?</a:t>
            </a:r>
            <a:endParaRPr lang="en-US" sz="880" dirty="0"/>
          </a:p>
        </p:txBody>
      </p:sp>
      <p:sp>
        <p:nvSpPr>
          <p:cNvPr id="32" name="Shape 30"/>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3" name="Text 31"/>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End the meeting with decisions, owners and next actions - not just general agreement.</a:t>
            </a:r>
            <a:endParaRPr lang="en-US" sz="770" dirty="0"/>
          </a:p>
        </p:txBody>
      </p:sp>
      <p:sp>
        <p:nvSpPr>
          <p:cNvPr id="34" name="Text 32"/>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5" name="Text 33"/>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17</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73B35"/>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173B35"/>
          </a:solidFill>
          <a:ln w="12700">
            <a:solidFill>
              <a:srgbClr val="173B35"/>
            </a:solidFill>
            <a:prstDash val="solid"/>
          </a:ln>
        </p:spPr>
      </p:sp>
      <p:sp>
        <p:nvSpPr>
          <p:cNvPr id="3" name="Shape 1"/>
          <p:cNvSpPr/>
          <p:nvPr/>
        </p:nvSpPr>
        <p:spPr>
          <a:xfrm>
            <a:off x="-1005840" y="4206240"/>
            <a:ext cx="5212080" cy="3749040"/>
          </a:xfrm>
          <a:prstGeom prst="arc">
            <a:avLst/>
          </a:prstGeom>
          <a:noFill/>
          <a:ln w="304800">
            <a:solidFill>
              <a:srgbClr val="2F594D">
                <a:alpha val="92000"/>
              </a:srgbClr>
            </a:solidFill>
            <a:prstDash val="solid"/>
          </a:ln>
        </p:spPr>
      </p:sp>
      <p:sp>
        <p:nvSpPr>
          <p:cNvPr id="4" name="Shape 2"/>
          <p:cNvSpPr/>
          <p:nvPr/>
        </p:nvSpPr>
        <p:spPr>
          <a:xfrm>
            <a:off x="7863840" y="-1097280"/>
            <a:ext cx="5760720" cy="4663440"/>
          </a:xfrm>
          <a:prstGeom prst="arc">
            <a:avLst/>
          </a:prstGeom>
          <a:noFill/>
          <a:ln w="177800">
            <a:solidFill>
              <a:srgbClr val="B68B32">
                <a:alpha val="80000"/>
              </a:srgbClr>
            </a:solidFill>
            <a:prstDash val="solid"/>
          </a:ln>
        </p:spPr>
      </p:sp>
      <p:sp>
        <p:nvSpPr>
          <p:cNvPr id="5" name="Text 3"/>
          <p:cNvSpPr/>
          <p:nvPr/>
        </p:nvSpPr>
        <p:spPr>
          <a:xfrm>
            <a:off x="749808" y="804672"/>
            <a:ext cx="5669280" cy="274320"/>
          </a:xfrm>
          <a:prstGeom prst="rect">
            <a:avLst/>
          </a:prstGeom>
          <a:noFill/>
          <a:ln/>
        </p:spPr>
        <p:txBody>
          <a:bodyPr wrap="square" lIns="0" tIns="0" rIns="0" bIns="0" rtlCol="0" anchor="ctr"/>
          <a:lstStyle/>
          <a:p>
            <a:pPr indent="0" marL="0">
              <a:buNone/>
            </a:pPr>
            <a:r>
              <a:rPr lang="en-US" sz="1000" b="1" dirty="0">
                <a:solidFill>
                  <a:srgbClr val="B68B32"/>
                </a:solidFill>
                <a:latin typeface="Aptos" pitchFamily="34" charset="0"/>
                <a:ea typeface="Aptos" pitchFamily="34" charset="-122"/>
                <a:cs typeface="Aptos" pitchFamily="34" charset="-120"/>
              </a:rPr>
              <a:t>A practical next move</a:t>
            </a:r>
            <a:endParaRPr lang="en-US" sz="1000" dirty="0"/>
          </a:p>
        </p:txBody>
      </p:sp>
      <p:sp>
        <p:nvSpPr>
          <p:cNvPr id="6" name="Text 4"/>
          <p:cNvSpPr/>
          <p:nvPr/>
        </p:nvSpPr>
        <p:spPr>
          <a:xfrm>
            <a:off x="749808" y="1536192"/>
            <a:ext cx="9966960" cy="1097280"/>
          </a:xfrm>
          <a:prstGeom prst="rect">
            <a:avLst/>
          </a:prstGeom>
          <a:noFill/>
          <a:ln/>
        </p:spPr>
        <p:txBody>
          <a:bodyPr wrap="square" lIns="0" tIns="0" rIns="0" bIns="0" rtlCol="0" anchor="ctr">
            <a:normAutofit/>
          </a:bodyPr>
          <a:lstStyle/>
          <a:p>
            <a:pPr indent="0" marL="0">
              <a:buNone/>
            </a:pPr>
            <a:r>
              <a:rPr lang="en-US" sz="2700" b="1" dirty="0">
                <a:solidFill>
                  <a:srgbClr val="FFFFFF"/>
                </a:solidFill>
                <a:latin typeface="Georgia" pitchFamily="34" charset="0"/>
                <a:ea typeface="Georgia" pitchFamily="34" charset="-122"/>
                <a:cs typeface="Georgia" pitchFamily="34" charset="-120"/>
              </a:rPr>
              <a:t>Build a communications platform that makes NAIC visible, understandable, contactable and actively connected to community life.</a:t>
            </a:r>
            <a:endParaRPr lang="en-US" sz="2700" dirty="0"/>
          </a:p>
        </p:txBody>
      </p:sp>
      <p:sp>
        <p:nvSpPr>
          <p:cNvPr id="7" name="Shape 5"/>
          <p:cNvSpPr/>
          <p:nvPr/>
        </p:nvSpPr>
        <p:spPr>
          <a:xfrm>
            <a:off x="804672" y="3986784"/>
            <a:ext cx="3063240" cy="960120"/>
          </a:xfrm>
          <a:prstGeom prst="roundRect">
            <a:avLst>
              <a:gd name="adj" fmla="val 6667"/>
            </a:avLst>
          </a:prstGeom>
          <a:solidFill>
            <a:srgbClr val="FFFFFF">
              <a:alpha val="95000"/>
            </a:srgbClr>
          </a:solidFill>
          <a:ln w="12700">
            <a:solidFill>
              <a:srgbClr val="FFFFFF">
                <a:alpha val="80000"/>
              </a:srgbClr>
            </a:solidFill>
            <a:prstDash val="solid"/>
          </a:ln>
        </p:spPr>
      </p:sp>
      <p:sp>
        <p:nvSpPr>
          <p:cNvPr id="8" name="Shape 6"/>
          <p:cNvSpPr/>
          <p:nvPr/>
        </p:nvSpPr>
        <p:spPr>
          <a:xfrm>
            <a:off x="1005840" y="4215384"/>
            <a:ext cx="457200" cy="457200"/>
          </a:xfrm>
          <a:prstGeom prst="ellipse">
            <a:avLst/>
          </a:prstGeom>
          <a:solidFill>
            <a:srgbClr val="B68B32"/>
          </a:solidFill>
          <a:ln w="12700">
            <a:solidFill>
              <a:srgbClr val="B68B32"/>
            </a:solidFill>
            <a:prstDash val="solid"/>
          </a:ln>
        </p:spPr>
      </p:sp>
      <p:sp>
        <p:nvSpPr>
          <p:cNvPr id="9" name="Text 7"/>
          <p:cNvSpPr/>
          <p:nvPr/>
        </p:nvSpPr>
        <p:spPr>
          <a:xfrm>
            <a:off x="1152144" y="4352544"/>
            <a:ext cx="164592" cy="91440"/>
          </a:xfrm>
          <a:prstGeom prst="rect">
            <a:avLst/>
          </a:prstGeom>
          <a:noFill/>
          <a:ln/>
        </p:spPr>
        <p:txBody>
          <a:bodyPr wrap="square" lIns="0" tIns="0" rIns="0" bIns="0" rtlCol="0" anchor="ctr"/>
          <a:lstStyle/>
          <a:p>
            <a:pPr algn="ctr" indent="0" marL="0">
              <a:buNone/>
            </a:pPr>
            <a:r>
              <a:rPr lang="en-US" sz="900" b="1" dirty="0">
                <a:solidFill>
                  <a:srgbClr val="FFFFFF"/>
                </a:solidFill>
                <a:latin typeface="Aptos" pitchFamily="34" charset="0"/>
                <a:ea typeface="Aptos" pitchFamily="34" charset="-122"/>
                <a:cs typeface="Aptos" pitchFamily="34" charset="-120"/>
              </a:rPr>
              <a:t>1</a:t>
            </a:r>
            <a:endParaRPr lang="en-US" sz="900" dirty="0"/>
          </a:p>
        </p:txBody>
      </p:sp>
      <p:sp>
        <p:nvSpPr>
          <p:cNvPr id="10" name="Text 8"/>
          <p:cNvSpPr/>
          <p:nvPr/>
        </p:nvSpPr>
        <p:spPr>
          <a:xfrm>
            <a:off x="1600200" y="4169664"/>
            <a:ext cx="2011680" cy="182880"/>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Confirm strategy</a:t>
            </a:r>
            <a:endParaRPr lang="en-US" sz="1040" dirty="0"/>
          </a:p>
        </p:txBody>
      </p:sp>
      <p:sp>
        <p:nvSpPr>
          <p:cNvPr id="11" name="Text 9"/>
          <p:cNvSpPr/>
          <p:nvPr/>
        </p:nvSpPr>
        <p:spPr>
          <a:xfrm>
            <a:off x="1600200" y="4507992"/>
            <a:ext cx="2011680" cy="146304"/>
          </a:xfrm>
          <a:prstGeom prst="rect">
            <a:avLst/>
          </a:prstGeom>
          <a:noFill/>
          <a:ln/>
        </p:spPr>
        <p:txBody>
          <a:bodyPr wrap="square" lIns="0" tIns="0" rIns="0" bIns="0" rtlCol="0" anchor="ctr">
            <a:normAutofit/>
          </a:bodyPr>
          <a:lstStyle/>
          <a:p>
            <a:pPr indent="0" marL="0">
              <a:buNone/>
            </a:pPr>
            <a:r>
              <a:rPr lang="en-US" sz="780" dirty="0">
                <a:solidFill>
                  <a:srgbClr val="344845"/>
                </a:solidFill>
                <a:latin typeface="Aptos" pitchFamily="34" charset="0"/>
                <a:ea typeface="Aptos" pitchFamily="34" charset="-122"/>
                <a:cs typeface="Aptos" pitchFamily="34" charset="-120"/>
              </a:rPr>
              <a:t>audiences, story, tone, approvals</a:t>
            </a:r>
            <a:endParaRPr lang="en-US" sz="780" dirty="0"/>
          </a:p>
        </p:txBody>
      </p:sp>
      <p:sp>
        <p:nvSpPr>
          <p:cNvPr id="12" name="Shape 10"/>
          <p:cNvSpPr/>
          <p:nvPr/>
        </p:nvSpPr>
        <p:spPr>
          <a:xfrm>
            <a:off x="4462272" y="3986784"/>
            <a:ext cx="3063240" cy="960120"/>
          </a:xfrm>
          <a:prstGeom prst="roundRect">
            <a:avLst>
              <a:gd name="adj" fmla="val 6667"/>
            </a:avLst>
          </a:prstGeom>
          <a:solidFill>
            <a:srgbClr val="FFFFFF">
              <a:alpha val="95000"/>
            </a:srgbClr>
          </a:solidFill>
          <a:ln w="12700">
            <a:solidFill>
              <a:srgbClr val="FFFFFF">
                <a:alpha val="80000"/>
              </a:srgbClr>
            </a:solidFill>
            <a:prstDash val="solid"/>
          </a:ln>
        </p:spPr>
      </p:sp>
      <p:sp>
        <p:nvSpPr>
          <p:cNvPr id="13" name="Shape 11"/>
          <p:cNvSpPr/>
          <p:nvPr/>
        </p:nvSpPr>
        <p:spPr>
          <a:xfrm>
            <a:off x="4663440" y="4215384"/>
            <a:ext cx="457200" cy="457200"/>
          </a:xfrm>
          <a:prstGeom prst="ellipse">
            <a:avLst/>
          </a:prstGeom>
          <a:solidFill>
            <a:srgbClr val="5A8D84"/>
          </a:solidFill>
          <a:ln w="12700">
            <a:solidFill>
              <a:srgbClr val="5A8D84"/>
            </a:solidFill>
            <a:prstDash val="solid"/>
          </a:ln>
        </p:spPr>
      </p:sp>
      <p:sp>
        <p:nvSpPr>
          <p:cNvPr id="14" name="Text 12"/>
          <p:cNvSpPr/>
          <p:nvPr/>
        </p:nvSpPr>
        <p:spPr>
          <a:xfrm>
            <a:off x="4809744" y="4352544"/>
            <a:ext cx="164592" cy="91440"/>
          </a:xfrm>
          <a:prstGeom prst="rect">
            <a:avLst/>
          </a:prstGeom>
          <a:noFill/>
          <a:ln/>
        </p:spPr>
        <p:txBody>
          <a:bodyPr wrap="square" lIns="0" tIns="0" rIns="0" bIns="0" rtlCol="0" anchor="ctr"/>
          <a:lstStyle/>
          <a:p>
            <a:pPr algn="ctr" indent="0" marL="0">
              <a:buNone/>
            </a:pPr>
            <a:r>
              <a:rPr lang="en-US" sz="900" b="1" dirty="0">
                <a:solidFill>
                  <a:srgbClr val="FFFFFF"/>
                </a:solidFill>
                <a:latin typeface="Aptos" pitchFamily="34" charset="0"/>
                <a:ea typeface="Aptos" pitchFamily="34" charset="-122"/>
                <a:cs typeface="Aptos" pitchFamily="34" charset="-120"/>
              </a:rPr>
              <a:t>2</a:t>
            </a:r>
            <a:endParaRPr lang="en-US" sz="900" dirty="0"/>
          </a:p>
        </p:txBody>
      </p:sp>
      <p:sp>
        <p:nvSpPr>
          <p:cNvPr id="15" name="Text 13"/>
          <p:cNvSpPr/>
          <p:nvPr/>
        </p:nvSpPr>
        <p:spPr>
          <a:xfrm>
            <a:off x="5257800" y="4169664"/>
            <a:ext cx="2011680" cy="182880"/>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Build the hub</a:t>
            </a:r>
            <a:endParaRPr lang="en-US" sz="1040" dirty="0"/>
          </a:p>
        </p:txBody>
      </p:sp>
      <p:sp>
        <p:nvSpPr>
          <p:cNvPr id="16" name="Text 14"/>
          <p:cNvSpPr/>
          <p:nvPr/>
        </p:nvSpPr>
        <p:spPr>
          <a:xfrm>
            <a:off x="5257800" y="4507992"/>
            <a:ext cx="2011680" cy="146304"/>
          </a:xfrm>
          <a:prstGeom prst="rect">
            <a:avLst/>
          </a:prstGeom>
          <a:noFill/>
          <a:ln/>
        </p:spPr>
        <p:txBody>
          <a:bodyPr wrap="square" lIns="0" tIns="0" rIns="0" bIns="0" rtlCol="0" anchor="ctr">
            <a:normAutofit/>
          </a:bodyPr>
          <a:lstStyle/>
          <a:p>
            <a:pPr indent="0" marL="0">
              <a:buNone/>
            </a:pPr>
            <a:r>
              <a:rPr lang="en-US" sz="780" dirty="0">
                <a:solidFill>
                  <a:srgbClr val="344845"/>
                </a:solidFill>
                <a:latin typeface="Aptos" pitchFamily="34" charset="0"/>
                <a:ea typeface="Aptos" pitchFamily="34" charset="-122"/>
                <a:cs typeface="Aptos" pitchFamily="34" charset="-120"/>
              </a:rPr>
              <a:t>website, contact pathways, content structure</a:t>
            </a:r>
            <a:endParaRPr lang="en-US" sz="780" dirty="0"/>
          </a:p>
        </p:txBody>
      </p:sp>
      <p:sp>
        <p:nvSpPr>
          <p:cNvPr id="17" name="Shape 15"/>
          <p:cNvSpPr/>
          <p:nvPr/>
        </p:nvSpPr>
        <p:spPr>
          <a:xfrm>
            <a:off x="8119872" y="3986784"/>
            <a:ext cx="3063240" cy="960120"/>
          </a:xfrm>
          <a:prstGeom prst="roundRect">
            <a:avLst>
              <a:gd name="adj" fmla="val 6667"/>
            </a:avLst>
          </a:prstGeom>
          <a:solidFill>
            <a:srgbClr val="FFFFFF">
              <a:alpha val="95000"/>
            </a:srgbClr>
          </a:solidFill>
          <a:ln w="12700">
            <a:solidFill>
              <a:srgbClr val="FFFFFF">
                <a:alpha val="80000"/>
              </a:srgbClr>
            </a:solidFill>
            <a:prstDash val="solid"/>
          </a:ln>
        </p:spPr>
      </p:sp>
      <p:sp>
        <p:nvSpPr>
          <p:cNvPr id="18" name="Shape 16"/>
          <p:cNvSpPr/>
          <p:nvPr/>
        </p:nvSpPr>
        <p:spPr>
          <a:xfrm>
            <a:off x="8321040" y="4215384"/>
            <a:ext cx="457200" cy="457200"/>
          </a:xfrm>
          <a:prstGeom prst="ellipse">
            <a:avLst/>
          </a:prstGeom>
          <a:solidFill>
            <a:srgbClr val="B96B46"/>
          </a:solidFill>
          <a:ln w="12700">
            <a:solidFill>
              <a:srgbClr val="B96B46"/>
            </a:solidFill>
            <a:prstDash val="solid"/>
          </a:ln>
        </p:spPr>
      </p:sp>
      <p:sp>
        <p:nvSpPr>
          <p:cNvPr id="19" name="Text 17"/>
          <p:cNvSpPr/>
          <p:nvPr/>
        </p:nvSpPr>
        <p:spPr>
          <a:xfrm>
            <a:off x="8467344" y="4352544"/>
            <a:ext cx="164592" cy="91440"/>
          </a:xfrm>
          <a:prstGeom prst="rect">
            <a:avLst/>
          </a:prstGeom>
          <a:noFill/>
          <a:ln/>
        </p:spPr>
        <p:txBody>
          <a:bodyPr wrap="square" lIns="0" tIns="0" rIns="0" bIns="0" rtlCol="0" anchor="ctr"/>
          <a:lstStyle/>
          <a:p>
            <a:pPr algn="ctr" indent="0" marL="0">
              <a:buNone/>
            </a:pPr>
            <a:r>
              <a:rPr lang="en-US" sz="900" b="1" dirty="0">
                <a:solidFill>
                  <a:srgbClr val="FFFFFF"/>
                </a:solidFill>
                <a:latin typeface="Aptos" pitchFamily="34" charset="0"/>
                <a:ea typeface="Aptos" pitchFamily="34" charset="-122"/>
                <a:cs typeface="Aptos" pitchFamily="34" charset="-120"/>
              </a:rPr>
              <a:t>3</a:t>
            </a:r>
            <a:endParaRPr lang="en-US" sz="900" dirty="0"/>
          </a:p>
        </p:txBody>
      </p:sp>
      <p:sp>
        <p:nvSpPr>
          <p:cNvPr id="20" name="Text 18"/>
          <p:cNvSpPr/>
          <p:nvPr/>
        </p:nvSpPr>
        <p:spPr>
          <a:xfrm>
            <a:off x="8915400" y="4169664"/>
            <a:ext cx="2011680" cy="182880"/>
          </a:xfrm>
          <a:prstGeom prst="rect">
            <a:avLst/>
          </a:prstGeom>
          <a:noFill/>
          <a:ln/>
        </p:spPr>
        <p:txBody>
          <a:bodyPr wrap="square" lIns="0" tIns="0" rIns="0" bIns="0" rtlCol="0" anchor="ctr">
            <a:normAutofit/>
          </a:bodyPr>
          <a:lstStyle/>
          <a:p>
            <a:pPr indent="0" marL="0">
              <a:buNone/>
            </a:pPr>
            <a:r>
              <a:rPr lang="en-US" sz="1040" b="1" dirty="0">
                <a:solidFill>
                  <a:srgbClr val="173B35"/>
                </a:solidFill>
                <a:latin typeface="Aptos" pitchFamily="34" charset="0"/>
                <a:ea typeface="Aptos" pitchFamily="34" charset="-122"/>
                <a:cs typeface="Aptos" pitchFamily="34" charset="-120"/>
              </a:rPr>
              <a:t>Launch the system</a:t>
            </a:r>
            <a:endParaRPr lang="en-US" sz="1040" dirty="0"/>
          </a:p>
        </p:txBody>
      </p:sp>
      <p:sp>
        <p:nvSpPr>
          <p:cNvPr id="21" name="Text 19"/>
          <p:cNvSpPr/>
          <p:nvPr/>
        </p:nvSpPr>
        <p:spPr>
          <a:xfrm>
            <a:off x="8915400" y="4507992"/>
            <a:ext cx="2011680" cy="146304"/>
          </a:xfrm>
          <a:prstGeom prst="rect">
            <a:avLst/>
          </a:prstGeom>
          <a:noFill/>
          <a:ln/>
        </p:spPr>
        <p:txBody>
          <a:bodyPr wrap="square" lIns="0" tIns="0" rIns="0" bIns="0" rtlCol="0" anchor="ctr">
            <a:normAutofit/>
          </a:bodyPr>
          <a:lstStyle/>
          <a:p>
            <a:pPr indent="0" marL="0">
              <a:buNone/>
            </a:pPr>
            <a:r>
              <a:rPr lang="en-US" sz="780" dirty="0">
                <a:solidFill>
                  <a:srgbClr val="344845"/>
                </a:solidFill>
                <a:latin typeface="Aptos" pitchFamily="34" charset="0"/>
                <a:ea typeface="Aptos" pitchFamily="34" charset="-122"/>
                <a:cs typeface="Aptos" pitchFamily="34" charset="-120"/>
              </a:rPr>
              <a:t>email, social, print, radio, measurement</a:t>
            </a:r>
            <a:endParaRPr lang="en-US" sz="780" dirty="0"/>
          </a:p>
        </p:txBody>
      </p:sp>
      <p:sp>
        <p:nvSpPr>
          <p:cNvPr id="22" name="Text 20"/>
          <p:cNvSpPr/>
          <p:nvPr/>
        </p:nvSpPr>
        <p:spPr>
          <a:xfrm>
            <a:off x="749808" y="5961888"/>
            <a:ext cx="4023360" cy="182880"/>
          </a:xfrm>
          <a:prstGeom prst="rect">
            <a:avLst/>
          </a:prstGeom>
          <a:noFill/>
          <a:ln/>
        </p:spPr>
        <p:txBody>
          <a:bodyPr wrap="square" lIns="0" tIns="0" rIns="0" bIns="0" rtlCol="0" anchor="ctr"/>
          <a:lstStyle/>
          <a:p>
            <a:pPr indent="0" marL="0">
              <a:buNone/>
            </a:pPr>
            <a:r>
              <a:rPr lang="en-US" sz="920" b="1" dirty="0">
                <a:solidFill>
                  <a:srgbClr val="B68B32"/>
                </a:solidFill>
                <a:latin typeface="Aptos" pitchFamily="34" charset="0"/>
                <a:ea typeface="Aptos" pitchFamily="34" charset="-122"/>
                <a:cs typeface="Aptos" pitchFamily="34" charset="-120"/>
              </a:rPr>
              <a:t>Prepared by Greenhill Communications</a:t>
            </a:r>
            <a:endParaRPr lang="en-US" sz="920" dirty="0"/>
          </a:p>
        </p:txBody>
      </p:sp>
      <p:sp>
        <p:nvSpPr>
          <p:cNvPr id="23" name="Text 21"/>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18</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WORKING SESSION</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Purpose of the meeting</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Text 6"/>
          <p:cNvSpPr/>
          <p:nvPr/>
        </p:nvSpPr>
        <p:spPr>
          <a:xfrm>
            <a:off x="658368" y="1783080"/>
            <a:ext cx="10424160" cy="365760"/>
          </a:xfrm>
          <a:prstGeom prst="rect">
            <a:avLst/>
          </a:prstGeom>
          <a:noFill/>
          <a:ln/>
        </p:spPr>
        <p:txBody>
          <a:bodyPr wrap="square" lIns="0" tIns="0" rIns="0" bIns="0" rtlCol="0" anchor="ctr">
            <a:normAutofit/>
          </a:bodyPr>
          <a:lstStyle/>
          <a:p>
            <a:pPr indent="0" marL="0">
              <a:buNone/>
            </a:pPr>
            <a:r>
              <a:rPr lang="en-US" sz="1500" b="1" dirty="0">
                <a:solidFill>
                  <a:srgbClr val="344845"/>
                </a:solidFill>
                <a:latin typeface="Aptos" pitchFamily="34" charset="0"/>
                <a:ea typeface="Aptos" pitchFamily="34" charset="-122"/>
                <a:cs typeface="Aptos" pitchFamily="34" charset="-120"/>
              </a:rPr>
              <a:t>The practical task: move from good intentions and scattered tools to a coherent communications platform.</a:t>
            </a:r>
            <a:endParaRPr lang="en-US" sz="1500" dirty="0"/>
          </a:p>
        </p:txBody>
      </p:sp>
      <p:sp>
        <p:nvSpPr>
          <p:cNvPr id="9" name="Shape 7"/>
          <p:cNvSpPr/>
          <p:nvPr/>
        </p:nvSpPr>
        <p:spPr>
          <a:xfrm>
            <a:off x="658368" y="2514600"/>
            <a:ext cx="2487168" cy="1993392"/>
          </a:xfrm>
          <a:prstGeom prst="roundRect">
            <a:avLst>
              <a:gd name="adj" fmla="val 3670"/>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0" name="Shape 8"/>
          <p:cNvSpPr/>
          <p:nvPr/>
        </p:nvSpPr>
        <p:spPr>
          <a:xfrm>
            <a:off x="658368" y="2514600"/>
            <a:ext cx="73152" cy="1993392"/>
          </a:xfrm>
          <a:prstGeom prst="rect">
            <a:avLst/>
          </a:prstGeom>
          <a:solidFill>
            <a:srgbClr val="B68B32"/>
          </a:solidFill>
          <a:ln w="12700">
            <a:solidFill>
              <a:srgbClr val="B68B32"/>
            </a:solidFill>
            <a:prstDash val="solid"/>
          </a:ln>
        </p:spPr>
      </p:sp>
      <p:sp>
        <p:nvSpPr>
          <p:cNvPr id="11" name="Text 9"/>
          <p:cNvSpPr/>
          <p:nvPr/>
        </p:nvSpPr>
        <p:spPr>
          <a:xfrm>
            <a:off x="859536" y="2679192"/>
            <a:ext cx="2084832"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1. Confirm direction</a:t>
            </a:r>
            <a:endParaRPr lang="en-US" sz="1200" dirty="0"/>
          </a:p>
        </p:txBody>
      </p:sp>
      <p:sp>
        <p:nvSpPr>
          <p:cNvPr id="12" name="Text 10"/>
          <p:cNvSpPr/>
          <p:nvPr/>
        </p:nvSpPr>
        <p:spPr>
          <a:xfrm>
            <a:off x="859536" y="3063240"/>
            <a:ext cx="2084832" cy="1335024"/>
          </a:xfrm>
          <a:prstGeom prst="rect">
            <a:avLst/>
          </a:prstGeom>
          <a:noFill/>
          <a:ln/>
        </p:spPr>
        <p:txBody>
          <a:bodyPr wrap="square" lIns="254" tIns="254" rIns="254" bIns="254" rtlCol="0" anchor="t">
            <a:normAutofit/>
          </a:bodyPr>
          <a:lstStyle/>
          <a:p>
            <a:pPr indent="0" marL="0">
              <a:buNone/>
            </a:pPr>
            <a:r>
              <a:rPr lang="en-US" sz="980" dirty="0">
                <a:solidFill>
                  <a:srgbClr val="253330"/>
                </a:solidFill>
                <a:latin typeface="Aptos" pitchFamily="34" charset="0"/>
                <a:ea typeface="Aptos" pitchFamily="34" charset="-122"/>
                <a:cs typeface="Aptos" pitchFamily="34" charset="-120"/>
              </a:rPr>
              <a:t>Clarify what communications must accomplish for the Centre and the Village Government.</a:t>
            </a:r>
            <a:endParaRPr lang="en-US" sz="980" dirty="0"/>
          </a:p>
        </p:txBody>
      </p:sp>
      <p:sp>
        <p:nvSpPr>
          <p:cNvPr id="13" name="Shape 11"/>
          <p:cNvSpPr/>
          <p:nvPr/>
        </p:nvSpPr>
        <p:spPr>
          <a:xfrm>
            <a:off x="3529584" y="2514600"/>
            <a:ext cx="2487168" cy="1993392"/>
          </a:xfrm>
          <a:prstGeom prst="roundRect">
            <a:avLst>
              <a:gd name="adj" fmla="val 3670"/>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4" name="Shape 12"/>
          <p:cNvSpPr/>
          <p:nvPr/>
        </p:nvSpPr>
        <p:spPr>
          <a:xfrm>
            <a:off x="3529584" y="2514600"/>
            <a:ext cx="73152" cy="1993392"/>
          </a:xfrm>
          <a:prstGeom prst="rect">
            <a:avLst/>
          </a:prstGeom>
          <a:solidFill>
            <a:srgbClr val="5A8D84"/>
          </a:solidFill>
          <a:ln w="12700">
            <a:solidFill>
              <a:srgbClr val="5A8D84"/>
            </a:solidFill>
            <a:prstDash val="solid"/>
          </a:ln>
        </p:spPr>
      </p:sp>
      <p:sp>
        <p:nvSpPr>
          <p:cNvPr id="15" name="Text 13"/>
          <p:cNvSpPr/>
          <p:nvPr/>
        </p:nvSpPr>
        <p:spPr>
          <a:xfrm>
            <a:off x="3730752" y="2679192"/>
            <a:ext cx="2084832"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2. Prioritize audiences</a:t>
            </a:r>
            <a:endParaRPr lang="en-US" sz="1200" dirty="0"/>
          </a:p>
        </p:txBody>
      </p:sp>
      <p:sp>
        <p:nvSpPr>
          <p:cNvPr id="16" name="Text 14"/>
          <p:cNvSpPr/>
          <p:nvPr/>
        </p:nvSpPr>
        <p:spPr>
          <a:xfrm>
            <a:off x="3730752" y="3063240"/>
            <a:ext cx="2084832" cy="1335024"/>
          </a:xfrm>
          <a:prstGeom prst="rect">
            <a:avLst/>
          </a:prstGeom>
          <a:noFill/>
          <a:ln/>
        </p:spPr>
        <p:txBody>
          <a:bodyPr wrap="square" lIns="254" tIns="254" rIns="254" bIns="254" rtlCol="0" anchor="t">
            <a:normAutofit/>
          </a:bodyPr>
          <a:lstStyle/>
          <a:p>
            <a:pPr indent="0" marL="0">
              <a:buNone/>
            </a:pPr>
            <a:r>
              <a:rPr lang="en-US" sz="980" dirty="0">
                <a:solidFill>
                  <a:srgbClr val="253330"/>
                </a:solidFill>
                <a:latin typeface="Aptos" pitchFamily="34" charset="0"/>
                <a:ea typeface="Aptos" pitchFamily="34" charset="-122"/>
                <a:cs typeface="Aptos" pitchFamily="34" charset="-120"/>
              </a:rPr>
              <a:t>Turn broad audience groups into concrete user journeys and visitor needs.</a:t>
            </a:r>
            <a:endParaRPr lang="en-US" sz="980" dirty="0"/>
          </a:p>
        </p:txBody>
      </p:sp>
      <p:sp>
        <p:nvSpPr>
          <p:cNvPr id="17" name="Shape 15"/>
          <p:cNvSpPr/>
          <p:nvPr/>
        </p:nvSpPr>
        <p:spPr>
          <a:xfrm>
            <a:off x="6400800" y="2514600"/>
            <a:ext cx="2487168" cy="1993392"/>
          </a:xfrm>
          <a:prstGeom prst="roundRect">
            <a:avLst>
              <a:gd name="adj" fmla="val 3670"/>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8" name="Shape 16"/>
          <p:cNvSpPr/>
          <p:nvPr/>
        </p:nvSpPr>
        <p:spPr>
          <a:xfrm>
            <a:off x="6400800" y="2514600"/>
            <a:ext cx="73152" cy="1993392"/>
          </a:xfrm>
          <a:prstGeom prst="rect">
            <a:avLst/>
          </a:prstGeom>
          <a:solidFill>
            <a:srgbClr val="B96B46"/>
          </a:solidFill>
          <a:ln w="12700">
            <a:solidFill>
              <a:srgbClr val="B96B46"/>
            </a:solidFill>
            <a:prstDash val="solid"/>
          </a:ln>
        </p:spPr>
      </p:sp>
      <p:sp>
        <p:nvSpPr>
          <p:cNvPr id="19" name="Text 17"/>
          <p:cNvSpPr/>
          <p:nvPr/>
        </p:nvSpPr>
        <p:spPr>
          <a:xfrm>
            <a:off x="6601968" y="2679192"/>
            <a:ext cx="2084832"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3. Define the website</a:t>
            </a:r>
            <a:endParaRPr lang="en-US" sz="1200" dirty="0"/>
          </a:p>
        </p:txBody>
      </p:sp>
      <p:sp>
        <p:nvSpPr>
          <p:cNvPr id="20" name="Text 18"/>
          <p:cNvSpPr/>
          <p:nvPr/>
        </p:nvSpPr>
        <p:spPr>
          <a:xfrm>
            <a:off x="6601968" y="3063240"/>
            <a:ext cx="2084832" cy="1335024"/>
          </a:xfrm>
          <a:prstGeom prst="rect">
            <a:avLst/>
          </a:prstGeom>
          <a:noFill/>
          <a:ln/>
        </p:spPr>
        <p:txBody>
          <a:bodyPr wrap="square" lIns="254" tIns="254" rIns="254" bIns="254" rtlCol="0" anchor="t">
            <a:normAutofit/>
          </a:bodyPr>
          <a:lstStyle/>
          <a:p>
            <a:pPr indent="0" marL="0">
              <a:buNone/>
            </a:pPr>
            <a:r>
              <a:rPr lang="en-US" sz="980" dirty="0">
                <a:solidFill>
                  <a:srgbClr val="253330"/>
                </a:solidFill>
                <a:latin typeface="Aptos" pitchFamily="34" charset="0"/>
                <a:ea typeface="Aptos" pitchFamily="34" charset="-122"/>
                <a:cs typeface="Aptos" pitchFamily="34" charset="-120"/>
              </a:rPr>
              <a:t>Identify the core pages, functions, content and governance required for launch.</a:t>
            </a:r>
            <a:endParaRPr lang="en-US" sz="980" dirty="0"/>
          </a:p>
        </p:txBody>
      </p:sp>
      <p:sp>
        <p:nvSpPr>
          <p:cNvPr id="21" name="Shape 19"/>
          <p:cNvSpPr/>
          <p:nvPr/>
        </p:nvSpPr>
        <p:spPr>
          <a:xfrm>
            <a:off x="9272016" y="2514600"/>
            <a:ext cx="2487168" cy="1993392"/>
          </a:xfrm>
          <a:prstGeom prst="roundRect">
            <a:avLst>
              <a:gd name="adj" fmla="val 3670"/>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2" name="Shape 20"/>
          <p:cNvSpPr/>
          <p:nvPr/>
        </p:nvSpPr>
        <p:spPr>
          <a:xfrm>
            <a:off x="9272016" y="2514600"/>
            <a:ext cx="73152" cy="1993392"/>
          </a:xfrm>
          <a:prstGeom prst="rect">
            <a:avLst/>
          </a:prstGeom>
          <a:solidFill>
            <a:srgbClr val="2F594D"/>
          </a:solidFill>
          <a:ln w="12700">
            <a:solidFill>
              <a:srgbClr val="2F594D"/>
            </a:solidFill>
            <a:prstDash val="solid"/>
          </a:ln>
        </p:spPr>
      </p:sp>
      <p:sp>
        <p:nvSpPr>
          <p:cNvPr id="23" name="Text 21"/>
          <p:cNvSpPr/>
          <p:nvPr/>
        </p:nvSpPr>
        <p:spPr>
          <a:xfrm>
            <a:off x="9473184" y="2679192"/>
            <a:ext cx="2084832"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4. Agree next steps</a:t>
            </a:r>
            <a:endParaRPr lang="en-US" sz="1200" dirty="0"/>
          </a:p>
        </p:txBody>
      </p:sp>
      <p:sp>
        <p:nvSpPr>
          <p:cNvPr id="24" name="Text 22"/>
          <p:cNvSpPr/>
          <p:nvPr/>
        </p:nvSpPr>
        <p:spPr>
          <a:xfrm>
            <a:off x="9473184" y="3063240"/>
            <a:ext cx="2084832" cy="1335024"/>
          </a:xfrm>
          <a:prstGeom prst="rect">
            <a:avLst/>
          </a:prstGeom>
          <a:noFill/>
          <a:ln/>
        </p:spPr>
        <p:txBody>
          <a:bodyPr wrap="square" lIns="254" tIns="254" rIns="254" bIns="254" rtlCol="0" anchor="t">
            <a:normAutofit/>
          </a:bodyPr>
          <a:lstStyle/>
          <a:p>
            <a:pPr indent="0" marL="0">
              <a:buNone/>
            </a:pPr>
            <a:r>
              <a:rPr lang="en-US" sz="980" dirty="0">
                <a:solidFill>
                  <a:srgbClr val="253330"/>
                </a:solidFill>
                <a:latin typeface="Aptos" pitchFamily="34" charset="0"/>
                <a:ea typeface="Aptos" pitchFamily="34" charset="-122"/>
                <a:cs typeface="Aptos" pitchFamily="34" charset="-120"/>
              </a:rPr>
              <a:t>Leave with a practical phased plan, roles and immediate decisions.</a:t>
            </a:r>
            <a:endParaRPr lang="en-US" sz="980" dirty="0"/>
          </a:p>
        </p:txBody>
      </p:sp>
      <p:sp>
        <p:nvSpPr>
          <p:cNvPr id="25" name="Shape 23"/>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6" name="Text 24"/>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Outcome: a shared framework for a strategic communications plan and website development roadmap.</a:t>
            </a:r>
            <a:endParaRPr lang="en-US" sz="770" dirty="0"/>
          </a:p>
        </p:txBody>
      </p:sp>
      <p:sp>
        <p:nvSpPr>
          <p:cNvPr id="27" name="Text 25"/>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8" name="Text 26"/>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02</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STARTING POINT</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What we heard in the Q&amp;A</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658368" y="1828800"/>
            <a:ext cx="3611880" cy="3611880"/>
          </a:xfrm>
          <a:prstGeom prst="roundRect">
            <a:avLst>
              <a:gd name="adj" fmla="val 2025"/>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9" name="Shape 7"/>
          <p:cNvSpPr/>
          <p:nvPr/>
        </p:nvSpPr>
        <p:spPr>
          <a:xfrm>
            <a:off x="658368" y="1828800"/>
            <a:ext cx="73152" cy="3611880"/>
          </a:xfrm>
          <a:prstGeom prst="rect">
            <a:avLst/>
          </a:prstGeom>
          <a:solidFill>
            <a:srgbClr val="B68B32"/>
          </a:solidFill>
          <a:ln w="12700">
            <a:solidFill>
              <a:srgbClr val="B68B32"/>
            </a:solidFill>
            <a:prstDash val="solid"/>
          </a:ln>
        </p:spPr>
      </p:sp>
      <p:sp>
        <p:nvSpPr>
          <p:cNvPr id="10" name="Text 8"/>
          <p:cNvSpPr/>
          <p:nvPr/>
        </p:nvSpPr>
        <p:spPr>
          <a:xfrm>
            <a:off x="859536" y="1993392"/>
            <a:ext cx="3209544"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Current communications instruments</a:t>
            </a:r>
            <a:endParaRPr lang="en-US" sz="1200" dirty="0"/>
          </a:p>
        </p:txBody>
      </p:sp>
      <p:sp>
        <p:nvSpPr>
          <p:cNvPr id="11" name="Text 9"/>
          <p:cNvSpPr/>
          <p:nvPr/>
        </p:nvSpPr>
        <p:spPr>
          <a:xfrm>
            <a:off x="859536" y="2377440"/>
            <a:ext cx="3209544" cy="2953512"/>
          </a:xfrm>
          <a:prstGeom prst="rect">
            <a:avLst/>
          </a:prstGeom>
          <a:noFill/>
          <a:ln/>
        </p:spPr>
        <p:txBody>
          <a:bodyPr wrap="square" lIns="254" tIns="254" rIns="254" bIns="254" rtlCol="0" anchor="t">
            <a:normAutofit/>
          </a:bodyPr>
          <a:lstStyle/>
          <a:p>
            <a:pPr indent="0" marL="0">
              <a:buNone/>
            </a:pPr>
            <a:r>
              <a:rPr lang="en-US" sz="1120" dirty="0">
                <a:solidFill>
                  <a:srgbClr val="253330"/>
                </a:solidFill>
                <a:latin typeface="Aptos" pitchFamily="34" charset="0"/>
                <a:ea typeface="Aptos" pitchFamily="34" charset="-122"/>
                <a:cs typeface="Aptos" pitchFamily="34" charset="-120"/>
              </a:rPr>
              <a:t>Digital: word of mouth, social media, radio / public service messaging.</a:t>
            </a:r>
            <a:endParaRPr lang="en-US" sz="1120" dirty="0"/>
          </a:p>
          <a:p>
            <a:pPr indent="0" marL="0">
              <a:buNone/>
            </a:pPr>
            <a:endParaRPr lang="en-US" sz="1120" dirty="0"/>
          </a:p>
          <a:p>
            <a:pPr indent="0" marL="0">
              <a:buNone/>
            </a:pPr>
            <a:r>
              <a:rPr lang="en-US" sz="1120" dirty="0">
                <a:solidFill>
                  <a:srgbClr val="253330"/>
                </a:solidFill>
                <a:latin typeface="Aptos" pitchFamily="34" charset="0"/>
                <a:ea typeface="Aptos" pitchFamily="34" charset="-122"/>
                <a:cs typeface="Aptos" pitchFamily="34" charset="-120"/>
              </a:rPr>
              <a:t>Analogue: brochure / flyer, signage, front façade, CFNR radio PSA.</a:t>
            </a:r>
            <a:endParaRPr lang="en-US" sz="1120" dirty="0"/>
          </a:p>
        </p:txBody>
      </p:sp>
      <p:sp>
        <p:nvSpPr>
          <p:cNvPr id="12" name="Shape 10"/>
          <p:cNvSpPr/>
          <p:nvPr/>
        </p:nvSpPr>
        <p:spPr>
          <a:xfrm>
            <a:off x="4498848" y="1828800"/>
            <a:ext cx="3611880" cy="3611880"/>
          </a:xfrm>
          <a:prstGeom prst="roundRect">
            <a:avLst>
              <a:gd name="adj" fmla="val 2025"/>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3" name="Shape 11"/>
          <p:cNvSpPr/>
          <p:nvPr/>
        </p:nvSpPr>
        <p:spPr>
          <a:xfrm>
            <a:off x="4498848" y="1828800"/>
            <a:ext cx="73152" cy="3611880"/>
          </a:xfrm>
          <a:prstGeom prst="rect">
            <a:avLst/>
          </a:prstGeom>
          <a:solidFill>
            <a:srgbClr val="5A8D84"/>
          </a:solidFill>
          <a:ln w="12700">
            <a:solidFill>
              <a:srgbClr val="5A8D84"/>
            </a:solidFill>
            <a:prstDash val="solid"/>
          </a:ln>
        </p:spPr>
      </p:sp>
      <p:sp>
        <p:nvSpPr>
          <p:cNvPr id="14" name="Text 12"/>
          <p:cNvSpPr/>
          <p:nvPr/>
        </p:nvSpPr>
        <p:spPr>
          <a:xfrm>
            <a:off x="4700016" y="1993392"/>
            <a:ext cx="3209544"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Immediate communications priority</a:t>
            </a:r>
            <a:endParaRPr lang="en-US" sz="1200" dirty="0"/>
          </a:p>
        </p:txBody>
      </p:sp>
      <p:sp>
        <p:nvSpPr>
          <p:cNvPr id="15" name="Text 13"/>
          <p:cNvSpPr/>
          <p:nvPr/>
        </p:nvSpPr>
        <p:spPr>
          <a:xfrm>
            <a:off x="4700016" y="2377440"/>
            <a:ext cx="3209544" cy="2953512"/>
          </a:xfrm>
          <a:prstGeom prst="rect">
            <a:avLst/>
          </a:prstGeom>
          <a:noFill/>
          <a:ln/>
        </p:spPr>
        <p:txBody>
          <a:bodyPr wrap="square" lIns="254" tIns="254" rIns="254" bIns="254" rtlCol="0" anchor="t">
            <a:normAutofit/>
          </a:bodyPr>
          <a:lstStyle/>
          <a:p>
            <a:pPr indent="0" marL="0">
              <a:buNone/>
            </a:pPr>
            <a:r>
              <a:rPr lang="en-US" sz="1110" dirty="0">
                <a:solidFill>
                  <a:srgbClr val="253330"/>
                </a:solidFill>
                <a:latin typeface="Aptos" pitchFamily="34" charset="0"/>
                <a:ea typeface="Aptos" pitchFamily="34" charset="-122"/>
                <a:cs typeface="Aptos" pitchFamily="34" charset="-120"/>
              </a:rPr>
              <a:t>Make sure people know the New Aiyansh Interpretive Centre exists, is open, and can be contacted easily.</a:t>
            </a:r>
            <a:endParaRPr lang="en-US" sz="1110" dirty="0"/>
          </a:p>
          <a:p>
            <a:pPr indent="0" marL="0">
              <a:buNone/>
            </a:pPr>
            <a:endParaRPr lang="en-US" sz="1110" dirty="0"/>
          </a:p>
          <a:p>
            <a:pPr indent="0" marL="0">
              <a:buNone/>
            </a:pPr>
            <a:r>
              <a:rPr lang="en-US" sz="1110" dirty="0">
                <a:solidFill>
                  <a:srgbClr val="253330"/>
                </a:solidFill>
                <a:latin typeface="Aptos" pitchFamily="34" charset="0"/>
                <a:ea typeface="Aptos" pitchFamily="34" charset="-122"/>
                <a:cs typeface="Aptos" pitchFamily="34" charset="-120"/>
              </a:rPr>
              <a:t>Use technology professionally and in alignment with Village Government guidelines.</a:t>
            </a:r>
            <a:endParaRPr lang="en-US" sz="1110" dirty="0"/>
          </a:p>
        </p:txBody>
      </p:sp>
      <p:sp>
        <p:nvSpPr>
          <p:cNvPr id="16" name="Shape 14"/>
          <p:cNvSpPr/>
          <p:nvPr/>
        </p:nvSpPr>
        <p:spPr>
          <a:xfrm>
            <a:off x="8339328" y="1828800"/>
            <a:ext cx="3063240" cy="3611880"/>
          </a:xfrm>
          <a:prstGeom prst="roundRect">
            <a:avLst>
              <a:gd name="adj" fmla="val 2388"/>
            </a:avLst>
          </a:prstGeom>
          <a:solidFill>
            <a:srgbClr val="FFF8EE"/>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7" name="Shape 15"/>
          <p:cNvSpPr/>
          <p:nvPr/>
        </p:nvSpPr>
        <p:spPr>
          <a:xfrm>
            <a:off x="8339328" y="1828800"/>
            <a:ext cx="73152" cy="3611880"/>
          </a:xfrm>
          <a:prstGeom prst="rect">
            <a:avLst/>
          </a:prstGeom>
          <a:solidFill>
            <a:srgbClr val="B96B46"/>
          </a:solidFill>
          <a:ln w="12700">
            <a:solidFill>
              <a:srgbClr val="B96B46"/>
            </a:solidFill>
            <a:prstDash val="solid"/>
          </a:ln>
        </p:spPr>
      </p:sp>
      <p:sp>
        <p:nvSpPr>
          <p:cNvPr id="18" name="Text 16"/>
          <p:cNvSpPr/>
          <p:nvPr/>
        </p:nvSpPr>
        <p:spPr>
          <a:xfrm>
            <a:off x="8540496" y="1993392"/>
            <a:ext cx="2660904" cy="310896"/>
          </a:xfrm>
          <a:prstGeom prst="rect">
            <a:avLst/>
          </a:prstGeom>
          <a:noFill/>
          <a:ln/>
        </p:spPr>
        <p:txBody>
          <a:bodyPr wrap="square" lIns="0" tIns="0" rIns="0" bIns="0" rtlCol="0" anchor="ctr">
            <a:normAutofit/>
          </a:bodyPr>
          <a:lstStyle/>
          <a:p>
            <a:pPr indent="0" marL="0">
              <a:buNone/>
            </a:pPr>
            <a:r>
              <a:rPr lang="en-US" sz="1200" b="1" dirty="0">
                <a:solidFill>
                  <a:srgbClr val="173B35"/>
                </a:solidFill>
                <a:latin typeface="Aptos" pitchFamily="34" charset="0"/>
                <a:ea typeface="Aptos" pitchFamily="34" charset="-122"/>
                <a:cs typeface="Aptos" pitchFamily="34" charset="-120"/>
              </a:rPr>
              <a:t>Strategic implication</a:t>
            </a:r>
            <a:endParaRPr lang="en-US" sz="1200" dirty="0"/>
          </a:p>
        </p:txBody>
      </p:sp>
      <p:sp>
        <p:nvSpPr>
          <p:cNvPr id="19" name="Text 17"/>
          <p:cNvSpPr/>
          <p:nvPr/>
        </p:nvSpPr>
        <p:spPr>
          <a:xfrm>
            <a:off x="8540496" y="2377440"/>
            <a:ext cx="2660904" cy="2953512"/>
          </a:xfrm>
          <a:prstGeom prst="rect">
            <a:avLst/>
          </a:prstGeom>
          <a:noFill/>
          <a:ln/>
        </p:spPr>
        <p:txBody>
          <a:bodyPr wrap="square" lIns="254" tIns="254" rIns="254" bIns="254" rtlCol="0" anchor="t">
            <a:normAutofit/>
          </a:bodyPr>
          <a:lstStyle/>
          <a:p>
            <a:pPr indent="0" marL="0">
              <a:buNone/>
            </a:pPr>
            <a:r>
              <a:rPr lang="en-US" sz="1120" dirty="0">
                <a:solidFill>
                  <a:srgbClr val="253330"/>
                </a:solidFill>
                <a:latin typeface="Aptos" pitchFamily="34" charset="0"/>
                <a:ea typeface="Aptos" pitchFamily="34" charset="-122"/>
                <a:cs typeface="Aptos" pitchFamily="34" charset="-120"/>
              </a:rPr>
              <a:t>The Centre needs more than a website. It needs a connected communications system with clear ownership, repeatable content, contact pathways and measurement.</a:t>
            </a:r>
            <a:endParaRPr lang="en-US" sz="1120" dirty="0"/>
          </a:p>
        </p:txBody>
      </p:sp>
      <p:sp>
        <p:nvSpPr>
          <p:cNvPr id="20" name="Shape 18"/>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1" name="Text 19"/>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The existing tools are useful, but they need to be connected, amplified and governed.</a:t>
            </a:r>
            <a:endParaRPr lang="en-US" sz="770" dirty="0"/>
          </a:p>
        </p:txBody>
      </p:sp>
      <p:sp>
        <p:nvSpPr>
          <p:cNvPr id="22" name="Text 20"/>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3" name="Text 21"/>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03</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FROM VISIBILITY GAP TO INFRASTRUCTURE</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The strategic diagnosis</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Text 6"/>
          <p:cNvSpPr/>
          <p:nvPr/>
        </p:nvSpPr>
        <p:spPr>
          <a:xfrm>
            <a:off x="658368" y="1755648"/>
            <a:ext cx="8229600" cy="292608"/>
          </a:xfrm>
          <a:prstGeom prst="rect">
            <a:avLst/>
          </a:prstGeom>
          <a:noFill/>
          <a:ln/>
        </p:spPr>
        <p:txBody>
          <a:bodyPr wrap="square" lIns="0" tIns="0" rIns="0" bIns="0" rtlCol="0" anchor="ctr"/>
          <a:lstStyle/>
          <a:p>
            <a:pPr indent="0" marL="0">
              <a:buNone/>
            </a:pPr>
            <a:r>
              <a:rPr lang="en-US" sz="1420" b="1" dirty="0">
                <a:solidFill>
                  <a:srgbClr val="344845"/>
                </a:solidFill>
                <a:latin typeface="Aptos" pitchFamily="34" charset="0"/>
                <a:ea typeface="Aptos" pitchFamily="34" charset="-122"/>
                <a:cs typeface="Aptos" pitchFamily="34" charset="-120"/>
              </a:rPr>
              <a:t>A communications plan should solve three related problems:</a:t>
            </a:r>
            <a:endParaRPr lang="en-US" sz="1420" dirty="0"/>
          </a:p>
        </p:txBody>
      </p:sp>
      <p:sp>
        <p:nvSpPr>
          <p:cNvPr id="9" name="Shape 7"/>
          <p:cNvSpPr/>
          <p:nvPr/>
        </p:nvSpPr>
        <p:spPr>
          <a:xfrm>
            <a:off x="1719072" y="2331720"/>
            <a:ext cx="1325880" cy="1325880"/>
          </a:xfrm>
          <a:prstGeom prst="ellipse">
            <a:avLst/>
          </a:prstGeom>
          <a:solidFill>
            <a:srgbClr val="B68B32"/>
          </a:solidFill>
          <a:ln w="12700">
            <a:solidFill>
              <a:srgbClr val="B68B32"/>
            </a:solidFill>
            <a:prstDash val="solid"/>
          </a:ln>
        </p:spPr>
      </p:sp>
      <p:sp>
        <p:nvSpPr>
          <p:cNvPr id="10" name="Text 8"/>
          <p:cNvSpPr/>
          <p:nvPr/>
        </p:nvSpPr>
        <p:spPr>
          <a:xfrm>
            <a:off x="2148840" y="2660904"/>
            <a:ext cx="457200" cy="228600"/>
          </a:xfrm>
          <a:prstGeom prst="rect">
            <a:avLst/>
          </a:prstGeom>
          <a:noFill/>
          <a:ln/>
        </p:spPr>
        <p:txBody>
          <a:bodyPr wrap="square" lIns="0" tIns="0" rIns="0" bIns="0" rtlCol="0" anchor="ctr"/>
          <a:lstStyle/>
          <a:p>
            <a:pPr algn="ctr" indent="0" marL="0">
              <a:buNone/>
            </a:pPr>
            <a:r>
              <a:rPr lang="en-US" sz="2300" b="1" dirty="0">
                <a:solidFill>
                  <a:srgbClr val="FFFFFF"/>
                </a:solidFill>
                <a:latin typeface="Georgia" pitchFamily="34" charset="0"/>
                <a:ea typeface="Georgia" pitchFamily="34" charset="-122"/>
                <a:cs typeface="Georgia" pitchFamily="34" charset="-120"/>
              </a:rPr>
              <a:t>1</a:t>
            </a:r>
            <a:endParaRPr lang="en-US" sz="2300" dirty="0"/>
          </a:p>
        </p:txBody>
      </p:sp>
      <p:sp>
        <p:nvSpPr>
          <p:cNvPr id="11" name="Shape 9"/>
          <p:cNvSpPr/>
          <p:nvPr/>
        </p:nvSpPr>
        <p:spPr>
          <a:xfrm>
            <a:off x="868680" y="3730752"/>
            <a:ext cx="3035808" cy="1389888"/>
          </a:xfrm>
          <a:prstGeom prst="roundRect">
            <a:avLst>
              <a:gd name="adj" fmla="val 5263"/>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2" name="Shape 10"/>
          <p:cNvSpPr/>
          <p:nvPr/>
        </p:nvSpPr>
        <p:spPr>
          <a:xfrm>
            <a:off x="868680" y="3730752"/>
            <a:ext cx="73152" cy="1389888"/>
          </a:xfrm>
          <a:prstGeom prst="rect">
            <a:avLst/>
          </a:prstGeom>
          <a:solidFill>
            <a:srgbClr val="B68B32"/>
          </a:solidFill>
          <a:ln w="12700">
            <a:solidFill>
              <a:srgbClr val="B68B32"/>
            </a:solidFill>
            <a:prstDash val="solid"/>
          </a:ln>
        </p:spPr>
      </p:sp>
      <p:sp>
        <p:nvSpPr>
          <p:cNvPr id="13" name="Text 11"/>
          <p:cNvSpPr/>
          <p:nvPr/>
        </p:nvSpPr>
        <p:spPr>
          <a:xfrm>
            <a:off x="1069848" y="3895344"/>
            <a:ext cx="2633472" cy="310896"/>
          </a:xfrm>
          <a:prstGeom prst="rect">
            <a:avLst/>
          </a:prstGeom>
          <a:noFill/>
          <a:ln/>
        </p:spPr>
        <p:txBody>
          <a:bodyPr wrap="square" lIns="0" tIns="0" rIns="0" bIns="0" rtlCol="0" anchor="ctr">
            <a:normAutofit/>
          </a:bodyPr>
          <a:lstStyle/>
          <a:p>
            <a:pPr indent="0" marL="0">
              <a:buNone/>
            </a:pPr>
            <a:r>
              <a:rPr lang="en-US" sz="1220" b="1" dirty="0">
                <a:solidFill>
                  <a:srgbClr val="173B35"/>
                </a:solidFill>
                <a:latin typeface="Aptos" pitchFamily="34" charset="0"/>
                <a:ea typeface="Aptos" pitchFamily="34" charset="-122"/>
                <a:cs typeface="Aptos" pitchFamily="34" charset="-120"/>
              </a:rPr>
              <a:t>Visibility</a:t>
            </a:r>
            <a:endParaRPr lang="en-US" sz="1220" dirty="0"/>
          </a:p>
        </p:txBody>
      </p:sp>
      <p:sp>
        <p:nvSpPr>
          <p:cNvPr id="14" name="Text 12"/>
          <p:cNvSpPr/>
          <p:nvPr/>
        </p:nvSpPr>
        <p:spPr>
          <a:xfrm>
            <a:off x="1069848" y="4279392"/>
            <a:ext cx="2633472" cy="731520"/>
          </a:xfrm>
          <a:prstGeom prst="rect">
            <a:avLst/>
          </a:prstGeom>
          <a:noFill/>
          <a:ln/>
        </p:spPr>
        <p:txBody>
          <a:bodyPr wrap="square" lIns="254" tIns="254" rIns="254" bIns="254" rtlCol="0" anchor="t">
            <a:normAutofit/>
          </a:bodyPr>
          <a:lstStyle/>
          <a:p>
            <a:pPr indent="0" marL="0">
              <a:buNone/>
            </a:pPr>
            <a:r>
              <a:rPr lang="en-US" sz="930" dirty="0">
                <a:solidFill>
                  <a:srgbClr val="253330"/>
                </a:solidFill>
                <a:latin typeface="Aptos" pitchFamily="34" charset="0"/>
                <a:ea typeface="Aptos" pitchFamily="34" charset="-122"/>
                <a:cs typeface="Aptos" pitchFamily="34" charset="-120"/>
              </a:rPr>
              <a:t>People need to know NAIC exists, where it is, when it is open, and why it matters.</a:t>
            </a:r>
            <a:endParaRPr lang="en-US" sz="930" dirty="0"/>
          </a:p>
        </p:txBody>
      </p:sp>
      <p:sp>
        <p:nvSpPr>
          <p:cNvPr id="15" name="Shape 13"/>
          <p:cNvSpPr/>
          <p:nvPr/>
        </p:nvSpPr>
        <p:spPr>
          <a:xfrm>
            <a:off x="4069080" y="2807208"/>
            <a:ext cx="475488" cy="475488"/>
          </a:xfrm>
          <a:prstGeom prst="chevron">
            <a:avLst/>
          </a:prstGeom>
          <a:solidFill>
            <a:srgbClr val="E6EDE3"/>
          </a:solidFill>
          <a:ln w="12700">
            <a:solidFill>
              <a:srgbClr val="E6EDE3"/>
            </a:solidFill>
            <a:prstDash val="solid"/>
          </a:ln>
        </p:spPr>
      </p:sp>
      <p:sp>
        <p:nvSpPr>
          <p:cNvPr id="16" name="Shape 14"/>
          <p:cNvSpPr/>
          <p:nvPr/>
        </p:nvSpPr>
        <p:spPr>
          <a:xfrm>
            <a:off x="5404104" y="2331720"/>
            <a:ext cx="1325880" cy="1325880"/>
          </a:xfrm>
          <a:prstGeom prst="ellipse">
            <a:avLst/>
          </a:prstGeom>
          <a:solidFill>
            <a:srgbClr val="5A8D84"/>
          </a:solidFill>
          <a:ln w="12700">
            <a:solidFill>
              <a:srgbClr val="5A8D84"/>
            </a:solidFill>
            <a:prstDash val="solid"/>
          </a:ln>
        </p:spPr>
      </p:sp>
      <p:sp>
        <p:nvSpPr>
          <p:cNvPr id="17" name="Text 15"/>
          <p:cNvSpPr/>
          <p:nvPr/>
        </p:nvSpPr>
        <p:spPr>
          <a:xfrm>
            <a:off x="5833872" y="2660904"/>
            <a:ext cx="457200" cy="228600"/>
          </a:xfrm>
          <a:prstGeom prst="rect">
            <a:avLst/>
          </a:prstGeom>
          <a:noFill/>
          <a:ln/>
        </p:spPr>
        <p:txBody>
          <a:bodyPr wrap="square" lIns="0" tIns="0" rIns="0" bIns="0" rtlCol="0" anchor="ctr"/>
          <a:lstStyle/>
          <a:p>
            <a:pPr algn="ctr" indent="0" marL="0">
              <a:buNone/>
            </a:pPr>
            <a:r>
              <a:rPr lang="en-US" sz="2300" b="1" dirty="0">
                <a:solidFill>
                  <a:srgbClr val="FFFFFF"/>
                </a:solidFill>
                <a:latin typeface="Georgia" pitchFamily="34" charset="0"/>
                <a:ea typeface="Georgia" pitchFamily="34" charset="-122"/>
                <a:cs typeface="Georgia" pitchFamily="34" charset="-120"/>
              </a:rPr>
              <a:t>2</a:t>
            </a:r>
            <a:endParaRPr lang="en-US" sz="2300" dirty="0"/>
          </a:p>
        </p:txBody>
      </p:sp>
      <p:sp>
        <p:nvSpPr>
          <p:cNvPr id="18" name="Shape 16"/>
          <p:cNvSpPr/>
          <p:nvPr/>
        </p:nvSpPr>
        <p:spPr>
          <a:xfrm>
            <a:off x="4553712" y="3730752"/>
            <a:ext cx="3035808" cy="1389888"/>
          </a:xfrm>
          <a:prstGeom prst="roundRect">
            <a:avLst>
              <a:gd name="adj" fmla="val 5263"/>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9" name="Shape 17"/>
          <p:cNvSpPr/>
          <p:nvPr/>
        </p:nvSpPr>
        <p:spPr>
          <a:xfrm>
            <a:off x="4553712" y="3730752"/>
            <a:ext cx="73152" cy="1389888"/>
          </a:xfrm>
          <a:prstGeom prst="rect">
            <a:avLst/>
          </a:prstGeom>
          <a:solidFill>
            <a:srgbClr val="5A8D84"/>
          </a:solidFill>
          <a:ln w="12700">
            <a:solidFill>
              <a:srgbClr val="5A8D84"/>
            </a:solidFill>
            <a:prstDash val="solid"/>
          </a:ln>
        </p:spPr>
      </p:sp>
      <p:sp>
        <p:nvSpPr>
          <p:cNvPr id="20" name="Text 18"/>
          <p:cNvSpPr/>
          <p:nvPr/>
        </p:nvSpPr>
        <p:spPr>
          <a:xfrm>
            <a:off x="4754880" y="3895344"/>
            <a:ext cx="2633472" cy="310896"/>
          </a:xfrm>
          <a:prstGeom prst="rect">
            <a:avLst/>
          </a:prstGeom>
          <a:noFill/>
          <a:ln/>
        </p:spPr>
        <p:txBody>
          <a:bodyPr wrap="square" lIns="0" tIns="0" rIns="0" bIns="0" rtlCol="0" anchor="ctr">
            <a:normAutofit/>
          </a:bodyPr>
          <a:lstStyle/>
          <a:p>
            <a:pPr indent="0" marL="0">
              <a:buNone/>
            </a:pPr>
            <a:r>
              <a:rPr lang="en-US" sz="1220" b="1" dirty="0">
                <a:solidFill>
                  <a:srgbClr val="173B35"/>
                </a:solidFill>
                <a:latin typeface="Aptos" pitchFamily="34" charset="0"/>
                <a:ea typeface="Aptos" pitchFamily="34" charset="-122"/>
                <a:cs typeface="Aptos" pitchFamily="34" charset="-120"/>
              </a:rPr>
              <a:t>Coherence</a:t>
            </a:r>
            <a:endParaRPr lang="en-US" sz="1220" dirty="0"/>
          </a:p>
        </p:txBody>
      </p:sp>
      <p:sp>
        <p:nvSpPr>
          <p:cNvPr id="21" name="Text 19"/>
          <p:cNvSpPr/>
          <p:nvPr/>
        </p:nvSpPr>
        <p:spPr>
          <a:xfrm>
            <a:off x="4754880" y="4279392"/>
            <a:ext cx="2633472" cy="731520"/>
          </a:xfrm>
          <a:prstGeom prst="rect">
            <a:avLst/>
          </a:prstGeom>
          <a:noFill/>
          <a:ln/>
        </p:spPr>
        <p:txBody>
          <a:bodyPr wrap="square" lIns="254" tIns="254" rIns="254" bIns="254" rtlCol="0" anchor="t">
            <a:normAutofit/>
          </a:bodyPr>
          <a:lstStyle/>
          <a:p>
            <a:pPr indent="0" marL="0">
              <a:buNone/>
            </a:pPr>
            <a:r>
              <a:rPr lang="en-US" sz="930" dirty="0">
                <a:solidFill>
                  <a:srgbClr val="253330"/>
                </a:solidFill>
                <a:latin typeface="Aptos" pitchFamily="34" charset="0"/>
                <a:ea typeface="Aptos" pitchFamily="34" charset="-122"/>
                <a:cs typeface="Aptos" pitchFamily="34" charset="-120"/>
              </a:rPr>
              <a:t>Visitors, youth, community members and partners should all encounter the same core story.</a:t>
            </a:r>
            <a:endParaRPr lang="en-US" sz="930" dirty="0"/>
          </a:p>
        </p:txBody>
      </p:sp>
      <p:sp>
        <p:nvSpPr>
          <p:cNvPr id="22" name="Shape 20"/>
          <p:cNvSpPr/>
          <p:nvPr/>
        </p:nvSpPr>
        <p:spPr>
          <a:xfrm>
            <a:off x="7754112" y="2807208"/>
            <a:ext cx="475488" cy="475488"/>
          </a:xfrm>
          <a:prstGeom prst="chevron">
            <a:avLst/>
          </a:prstGeom>
          <a:solidFill>
            <a:srgbClr val="E6EDE3"/>
          </a:solidFill>
          <a:ln w="12700">
            <a:solidFill>
              <a:srgbClr val="E6EDE3"/>
            </a:solidFill>
            <a:prstDash val="solid"/>
          </a:ln>
        </p:spPr>
      </p:sp>
      <p:sp>
        <p:nvSpPr>
          <p:cNvPr id="23" name="Shape 21"/>
          <p:cNvSpPr/>
          <p:nvPr/>
        </p:nvSpPr>
        <p:spPr>
          <a:xfrm>
            <a:off x="9089136" y="2331720"/>
            <a:ext cx="1325880" cy="1325880"/>
          </a:xfrm>
          <a:prstGeom prst="ellipse">
            <a:avLst/>
          </a:prstGeom>
          <a:solidFill>
            <a:srgbClr val="B96B46"/>
          </a:solidFill>
          <a:ln w="12700">
            <a:solidFill>
              <a:srgbClr val="B96B46"/>
            </a:solidFill>
            <a:prstDash val="solid"/>
          </a:ln>
        </p:spPr>
      </p:sp>
      <p:sp>
        <p:nvSpPr>
          <p:cNvPr id="24" name="Text 22"/>
          <p:cNvSpPr/>
          <p:nvPr/>
        </p:nvSpPr>
        <p:spPr>
          <a:xfrm>
            <a:off x="9518904" y="2660904"/>
            <a:ext cx="457200" cy="228600"/>
          </a:xfrm>
          <a:prstGeom prst="rect">
            <a:avLst/>
          </a:prstGeom>
          <a:noFill/>
          <a:ln/>
        </p:spPr>
        <p:txBody>
          <a:bodyPr wrap="square" lIns="0" tIns="0" rIns="0" bIns="0" rtlCol="0" anchor="ctr"/>
          <a:lstStyle/>
          <a:p>
            <a:pPr algn="ctr" indent="0" marL="0">
              <a:buNone/>
            </a:pPr>
            <a:r>
              <a:rPr lang="en-US" sz="2300" b="1" dirty="0">
                <a:solidFill>
                  <a:srgbClr val="FFFFFF"/>
                </a:solidFill>
                <a:latin typeface="Georgia" pitchFamily="34" charset="0"/>
                <a:ea typeface="Georgia" pitchFamily="34" charset="-122"/>
                <a:cs typeface="Georgia" pitchFamily="34" charset="-120"/>
              </a:rPr>
              <a:t>3</a:t>
            </a:r>
            <a:endParaRPr lang="en-US" sz="2300" dirty="0"/>
          </a:p>
        </p:txBody>
      </p:sp>
      <p:sp>
        <p:nvSpPr>
          <p:cNvPr id="25" name="Shape 23"/>
          <p:cNvSpPr/>
          <p:nvPr/>
        </p:nvSpPr>
        <p:spPr>
          <a:xfrm>
            <a:off x="8238744" y="3730752"/>
            <a:ext cx="3035808" cy="1389888"/>
          </a:xfrm>
          <a:prstGeom prst="roundRect">
            <a:avLst>
              <a:gd name="adj" fmla="val 5263"/>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6" name="Shape 24"/>
          <p:cNvSpPr/>
          <p:nvPr/>
        </p:nvSpPr>
        <p:spPr>
          <a:xfrm>
            <a:off x="8238744" y="3730752"/>
            <a:ext cx="73152" cy="1389888"/>
          </a:xfrm>
          <a:prstGeom prst="rect">
            <a:avLst/>
          </a:prstGeom>
          <a:solidFill>
            <a:srgbClr val="B96B46"/>
          </a:solidFill>
          <a:ln w="12700">
            <a:solidFill>
              <a:srgbClr val="B96B46"/>
            </a:solidFill>
            <a:prstDash val="solid"/>
          </a:ln>
        </p:spPr>
      </p:sp>
      <p:sp>
        <p:nvSpPr>
          <p:cNvPr id="27" name="Text 25"/>
          <p:cNvSpPr/>
          <p:nvPr/>
        </p:nvSpPr>
        <p:spPr>
          <a:xfrm>
            <a:off x="8439912" y="3895344"/>
            <a:ext cx="2633472" cy="310896"/>
          </a:xfrm>
          <a:prstGeom prst="rect">
            <a:avLst/>
          </a:prstGeom>
          <a:noFill/>
          <a:ln/>
        </p:spPr>
        <p:txBody>
          <a:bodyPr wrap="square" lIns="0" tIns="0" rIns="0" bIns="0" rtlCol="0" anchor="ctr">
            <a:normAutofit/>
          </a:bodyPr>
          <a:lstStyle/>
          <a:p>
            <a:pPr indent="0" marL="0">
              <a:buNone/>
            </a:pPr>
            <a:r>
              <a:rPr lang="en-US" sz="1220" b="1" dirty="0">
                <a:solidFill>
                  <a:srgbClr val="173B35"/>
                </a:solidFill>
                <a:latin typeface="Aptos" pitchFamily="34" charset="0"/>
                <a:ea typeface="Aptos" pitchFamily="34" charset="-122"/>
                <a:cs typeface="Aptos" pitchFamily="34" charset="-120"/>
              </a:rPr>
              <a:t>Continuity</a:t>
            </a:r>
            <a:endParaRPr lang="en-US" sz="1220" dirty="0"/>
          </a:p>
        </p:txBody>
      </p:sp>
      <p:sp>
        <p:nvSpPr>
          <p:cNvPr id="28" name="Text 26"/>
          <p:cNvSpPr/>
          <p:nvPr/>
        </p:nvSpPr>
        <p:spPr>
          <a:xfrm>
            <a:off x="8439912" y="4279392"/>
            <a:ext cx="2633472" cy="731520"/>
          </a:xfrm>
          <a:prstGeom prst="rect">
            <a:avLst/>
          </a:prstGeom>
          <a:noFill/>
          <a:ln/>
        </p:spPr>
        <p:txBody>
          <a:bodyPr wrap="square" lIns="254" tIns="254" rIns="254" bIns="254" rtlCol="0" anchor="t">
            <a:normAutofit/>
          </a:bodyPr>
          <a:lstStyle/>
          <a:p>
            <a:pPr indent="0" marL="0">
              <a:buNone/>
            </a:pPr>
            <a:r>
              <a:rPr lang="en-US" sz="930" dirty="0">
                <a:solidFill>
                  <a:srgbClr val="253330"/>
                </a:solidFill>
                <a:latin typeface="Aptos" pitchFamily="34" charset="0"/>
                <a:ea typeface="Aptos" pitchFamily="34" charset="-122"/>
                <a:cs typeface="Aptos" pitchFamily="34" charset="-120"/>
              </a:rPr>
              <a:t>Communications should continue after launch through events, updates, email, social and analytics.</a:t>
            </a:r>
            <a:endParaRPr lang="en-US" sz="930" dirty="0"/>
          </a:p>
        </p:txBody>
      </p:sp>
      <p:sp>
        <p:nvSpPr>
          <p:cNvPr id="29" name="Shape 27"/>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0" name="Text 28"/>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The website is the anchor - but the plan must also define the tools, rhythms and responsibilities around it.</a:t>
            </a:r>
            <a:endParaRPr lang="en-US" sz="770" dirty="0"/>
          </a:p>
        </p:txBody>
      </p:sp>
      <p:sp>
        <p:nvSpPr>
          <p:cNvPr id="31" name="Text 29"/>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2" name="Text 30"/>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04</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WHAT SUCCESS SHOULD LOOK LIKE</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Communications goals</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685800" y="1828800"/>
            <a:ext cx="5074920" cy="1417320"/>
          </a:xfrm>
          <a:prstGeom prst="roundRect">
            <a:avLst>
              <a:gd name="adj" fmla="val 5161"/>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9" name="Shape 7"/>
          <p:cNvSpPr/>
          <p:nvPr/>
        </p:nvSpPr>
        <p:spPr>
          <a:xfrm>
            <a:off x="685800" y="1828800"/>
            <a:ext cx="73152" cy="1417320"/>
          </a:xfrm>
          <a:prstGeom prst="rect">
            <a:avLst/>
          </a:prstGeom>
          <a:solidFill>
            <a:srgbClr val="B68B32"/>
          </a:solidFill>
          <a:ln w="12700">
            <a:solidFill>
              <a:srgbClr val="B68B32"/>
            </a:solidFill>
            <a:prstDash val="solid"/>
          </a:ln>
        </p:spPr>
      </p:sp>
      <p:sp>
        <p:nvSpPr>
          <p:cNvPr id="10" name="Text 8"/>
          <p:cNvSpPr/>
          <p:nvPr/>
        </p:nvSpPr>
        <p:spPr>
          <a:xfrm>
            <a:off x="886968" y="1993392"/>
            <a:ext cx="4672584" cy="310896"/>
          </a:xfrm>
          <a:prstGeom prst="rect">
            <a:avLst/>
          </a:prstGeom>
          <a:noFill/>
          <a:ln/>
        </p:spPr>
        <p:txBody>
          <a:bodyPr wrap="square" lIns="0" tIns="0" rIns="0" bIns="0" rtlCol="0" anchor="ctr">
            <a:normAutofit/>
          </a:bodyPr>
          <a:lstStyle/>
          <a:p>
            <a:pPr indent="0" marL="0">
              <a:buNone/>
            </a:pPr>
            <a:r>
              <a:rPr lang="en-US" sz="1320" b="1" dirty="0">
                <a:solidFill>
                  <a:srgbClr val="173B35"/>
                </a:solidFill>
                <a:latin typeface="Aptos" pitchFamily="34" charset="0"/>
                <a:ea typeface="Aptos" pitchFamily="34" charset="-122"/>
                <a:cs typeface="Aptos" pitchFamily="34" charset="-120"/>
              </a:rPr>
              <a:t>Awareness</a:t>
            </a:r>
            <a:endParaRPr lang="en-US" sz="1320" dirty="0"/>
          </a:p>
        </p:txBody>
      </p:sp>
      <p:sp>
        <p:nvSpPr>
          <p:cNvPr id="11" name="Text 9"/>
          <p:cNvSpPr/>
          <p:nvPr/>
        </p:nvSpPr>
        <p:spPr>
          <a:xfrm>
            <a:off x="886968" y="2377440"/>
            <a:ext cx="4672584" cy="75895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Tourists and regional visitors know the Centre exists and understand why it is worth visiting.</a:t>
            </a:r>
            <a:endParaRPr lang="en-US" sz="1010" dirty="0"/>
          </a:p>
        </p:txBody>
      </p:sp>
      <p:sp>
        <p:nvSpPr>
          <p:cNvPr id="12" name="Shape 10"/>
          <p:cNvSpPr/>
          <p:nvPr/>
        </p:nvSpPr>
        <p:spPr>
          <a:xfrm>
            <a:off x="6172200" y="1828800"/>
            <a:ext cx="5074920" cy="1417320"/>
          </a:xfrm>
          <a:prstGeom prst="roundRect">
            <a:avLst>
              <a:gd name="adj" fmla="val 5161"/>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3" name="Shape 11"/>
          <p:cNvSpPr/>
          <p:nvPr/>
        </p:nvSpPr>
        <p:spPr>
          <a:xfrm>
            <a:off x="6172200" y="1828800"/>
            <a:ext cx="73152" cy="1417320"/>
          </a:xfrm>
          <a:prstGeom prst="rect">
            <a:avLst/>
          </a:prstGeom>
          <a:solidFill>
            <a:srgbClr val="5A8D84"/>
          </a:solidFill>
          <a:ln w="12700">
            <a:solidFill>
              <a:srgbClr val="5A8D84"/>
            </a:solidFill>
            <a:prstDash val="solid"/>
          </a:ln>
        </p:spPr>
      </p:sp>
      <p:sp>
        <p:nvSpPr>
          <p:cNvPr id="14" name="Text 12"/>
          <p:cNvSpPr/>
          <p:nvPr/>
        </p:nvSpPr>
        <p:spPr>
          <a:xfrm>
            <a:off x="6373368" y="1993392"/>
            <a:ext cx="4672584" cy="310896"/>
          </a:xfrm>
          <a:prstGeom prst="rect">
            <a:avLst/>
          </a:prstGeom>
          <a:noFill/>
          <a:ln/>
        </p:spPr>
        <p:txBody>
          <a:bodyPr wrap="square" lIns="0" tIns="0" rIns="0" bIns="0" rtlCol="0" anchor="ctr">
            <a:normAutofit/>
          </a:bodyPr>
          <a:lstStyle/>
          <a:p>
            <a:pPr indent="0" marL="0">
              <a:buNone/>
            </a:pPr>
            <a:r>
              <a:rPr lang="en-US" sz="1320" b="1" dirty="0">
                <a:solidFill>
                  <a:srgbClr val="173B35"/>
                </a:solidFill>
                <a:latin typeface="Aptos" pitchFamily="34" charset="0"/>
                <a:ea typeface="Aptos" pitchFamily="34" charset="-122"/>
                <a:cs typeface="Aptos" pitchFamily="34" charset="-120"/>
              </a:rPr>
              <a:t>Access</a:t>
            </a:r>
            <a:endParaRPr lang="en-US" sz="1320" dirty="0"/>
          </a:p>
        </p:txBody>
      </p:sp>
      <p:sp>
        <p:nvSpPr>
          <p:cNvPr id="15" name="Text 13"/>
          <p:cNvSpPr/>
          <p:nvPr/>
        </p:nvSpPr>
        <p:spPr>
          <a:xfrm>
            <a:off x="6373368" y="2377440"/>
            <a:ext cx="4672584" cy="75895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People can quickly find location, hours, contact information, events and ways to ask questions.</a:t>
            </a:r>
            <a:endParaRPr lang="en-US" sz="1010" dirty="0"/>
          </a:p>
        </p:txBody>
      </p:sp>
      <p:sp>
        <p:nvSpPr>
          <p:cNvPr id="16" name="Shape 14"/>
          <p:cNvSpPr/>
          <p:nvPr/>
        </p:nvSpPr>
        <p:spPr>
          <a:xfrm>
            <a:off x="685800" y="3703320"/>
            <a:ext cx="5074920" cy="1417320"/>
          </a:xfrm>
          <a:prstGeom prst="roundRect">
            <a:avLst>
              <a:gd name="adj" fmla="val 5161"/>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7" name="Shape 15"/>
          <p:cNvSpPr/>
          <p:nvPr/>
        </p:nvSpPr>
        <p:spPr>
          <a:xfrm>
            <a:off x="685800" y="3703320"/>
            <a:ext cx="73152" cy="1417320"/>
          </a:xfrm>
          <a:prstGeom prst="rect">
            <a:avLst/>
          </a:prstGeom>
          <a:solidFill>
            <a:srgbClr val="B96B46"/>
          </a:solidFill>
          <a:ln w="12700">
            <a:solidFill>
              <a:srgbClr val="B96B46"/>
            </a:solidFill>
            <a:prstDash val="solid"/>
          </a:ln>
        </p:spPr>
      </p:sp>
      <p:sp>
        <p:nvSpPr>
          <p:cNvPr id="18" name="Text 16"/>
          <p:cNvSpPr/>
          <p:nvPr/>
        </p:nvSpPr>
        <p:spPr>
          <a:xfrm>
            <a:off x="886968" y="3867912"/>
            <a:ext cx="4672584" cy="310896"/>
          </a:xfrm>
          <a:prstGeom prst="rect">
            <a:avLst/>
          </a:prstGeom>
          <a:noFill/>
          <a:ln/>
        </p:spPr>
        <p:txBody>
          <a:bodyPr wrap="square" lIns="0" tIns="0" rIns="0" bIns="0" rtlCol="0" anchor="ctr">
            <a:normAutofit/>
          </a:bodyPr>
          <a:lstStyle/>
          <a:p>
            <a:pPr indent="0" marL="0">
              <a:buNone/>
            </a:pPr>
            <a:r>
              <a:rPr lang="en-US" sz="1320" b="1" dirty="0">
                <a:solidFill>
                  <a:srgbClr val="173B35"/>
                </a:solidFill>
                <a:latin typeface="Aptos" pitchFamily="34" charset="0"/>
                <a:ea typeface="Aptos" pitchFamily="34" charset="-122"/>
                <a:cs typeface="Aptos" pitchFamily="34" charset="-120"/>
              </a:rPr>
              <a:t>Understanding</a:t>
            </a:r>
            <a:endParaRPr lang="en-US" sz="1320" dirty="0"/>
          </a:p>
        </p:txBody>
      </p:sp>
      <p:sp>
        <p:nvSpPr>
          <p:cNvPr id="19" name="Text 17"/>
          <p:cNvSpPr/>
          <p:nvPr/>
        </p:nvSpPr>
        <p:spPr>
          <a:xfrm>
            <a:off x="886968" y="4251960"/>
            <a:ext cx="4672584" cy="75895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Visitors leave with a clearer sense of Nisga’a identity, New Aiyansh history, language, culture and community.</a:t>
            </a:r>
            <a:endParaRPr lang="en-US" sz="1010" dirty="0"/>
          </a:p>
        </p:txBody>
      </p:sp>
      <p:sp>
        <p:nvSpPr>
          <p:cNvPr id="20" name="Shape 18"/>
          <p:cNvSpPr/>
          <p:nvPr/>
        </p:nvSpPr>
        <p:spPr>
          <a:xfrm>
            <a:off x="6172200" y="3703320"/>
            <a:ext cx="5074920" cy="1417320"/>
          </a:xfrm>
          <a:prstGeom prst="roundRect">
            <a:avLst>
              <a:gd name="adj" fmla="val 5161"/>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1" name="Shape 19"/>
          <p:cNvSpPr/>
          <p:nvPr/>
        </p:nvSpPr>
        <p:spPr>
          <a:xfrm>
            <a:off x="6172200" y="3703320"/>
            <a:ext cx="73152" cy="1417320"/>
          </a:xfrm>
          <a:prstGeom prst="rect">
            <a:avLst/>
          </a:prstGeom>
          <a:solidFill>
            <a:srgbClr val="2F594D"/>
          </a:solidFill>
          <a:ln w="12700">
            <a:solidFill>
              <a:srgbClr val="2F594D"/>
            </a:solidFill>
            <a:prstDash val="solid"/>
          </a:ln>
        </p:spPr>
      </p:sp>
      <p:sp>
        <p:nvSpPr>
          <p:cNvPr id="22" name="Text 20"/>
          <p:cNvSpPr/>
          <p:nvPr/>
        </p:nvSpPr>
        <p:spPr>
          <a:xfrm>
            <a:off x="6373368" y="3867912"/>
            <a:ext cx="4672584" cy="310896"/>
          </a:xfrm>
          <a:prstGeom prst="rect">
            <a:avLst/>
          </a:prstGeom>
          <a:noFill/>
          <a:ln/>
        </p:spPr>
        <p:txBody>
          <a:bodyPr wrap="square" lIns="0" tIns="0" rIns="0" bIns="0" rtlCol="0" anchor="ctr">
            <a:normAutofit/>
          </a:bodyPr>
          <a:lstStyle/>
          <a:p>
            <a:pPr indent="0" marL="0">
              <a:buNone/>
            </a:pPr>
            <a:r>
              <a:rPr lang="en-US" sz="1320" b="1" dirty="0">
                <a:solidFill>
                  <a:srgbClr val="173B35"/>
                </a:solidFill>
                <a:latin typeface="Aptos" pitchFamily="34" charset="0"/>
                <a:ea typeface="Aptos" pitchFamily="34" charset="-122"/>
                <a:cs typeface="Aptos" pitchFamily="34" charset="-120"/>
              </a:rPr>
              <a:t>Engagement</a:t>
            </a:r>
            <a:endParaRPr lang="en-US" sz="1320" dirty="0"/>
          </a:p>
        </p:txBody>
      </p:sp>
      <p:sp>
        <p:nvSpPr>
          <p:cNvPr id="23" name="Text 21"/>
          <p:cNvSpPr/>
          <p:nvPr/>
        </p:nvSpPr>
        <p:spPr>
          <a:xfrm>
            <a:off x="6373368" y="4251960"/>
            <a:ext cx="4672584" cy="758952"/>
          </a:xfrm>
          <a:prstGeom prst="rect">
            <a:avLst/>
          </a:prstGeom>
          <a:noFill/>
          <a:ln/>
        </p:spPr>
        <p:txBody>
          <a:bodyPr wrap="square" lIns="254" tIns="254" rIns="254" bIns="254" rtlCol="0" anchor="t">
            <a:normAutofit/>
          </a:bodyPr>
          <a:lstStyle/>
          <a:p>
            <a:pPr indent="0" marL="0">
              <a:buNone/>
            </a:pPr>
            <a:r>
              <a:rPr lang="en-US" sz="1010" dirty="0">
                <a:solidFill>
                  <a:srgbClr val="253330"/>
                </a:solidFill>
                <a:latin typeface="Aptos" pitchFamily="34" charset="0"/>
                <a:ea typeface="Aptos" pitchFamily="34" charset="-122"/>
                <a:cs typeface="Aptos" pitchFamily="34" charset="-120"/>
              </a:rPr>
              <a:t>Youth, community members, other Nisga’a communities and urban locals see the Centre as a living resource, not only a visitor stop.</a:t>
            </a:r>
            <a:endParaRPr lang="en-US" sz="1010" dirty="0"/>
          </a:p>
        </p:txBody>
      </p:sp>
      <p:sp>
        <p:nvSpPr>
          <p:cNvPr id="24" name="Shape 22"/>
          <p:cNvSpPr/>
          <p:nvPr/>
        </p:nvSpPr>
        <p:spPr>
          <a:xfrm>
            <a:off x="685800" y="5650992"/>
            <a:ext cx="10561320" cy="438912"/>
          </a:xfrm>
          <a:prstGeom prst="roundRect">
            <a:avLst>
              <a:gd name="adj" fmla="val 10417"/>
            </a:avLst>
          </a:prstGeom>
          <a:solidFill>
            <a:srgbClr val="173B35"/>
          </a:solidFill>
          <a:ln w="12700">
            <a:solidFill>
              <a:srgbClr val="173B35"/>
            </a:solidFill>
            <a:prstDash val="solid"/>
          </a:ln>
        </p:spPr>
      </p:sp>
      <p:sp>
        <p:nvSpPr>
          <p:cNvPr id="25" name="Text 23"/>
          <p:cNvSpPr/>
          <p:nvPr/>
        </p:nvSpPr>
        <p:spPr>
          <a:xfrm>
            <a:off x="960120" y="5788152"/>
            <a:ext cx="10012680" cy="164592"/>
          </a:xfrm>
          <a:prstGeom prst="rect">
            <a:avLst/>
          </a:prstGeom>
          <a:noFill/>
          <a:ln/>
        </p:spPr>
        <p:txBody>
          <a:bodyPr wrap="square" lIns="0" tIns="0" rIns="0" bIns="0" rtlCol="0" anchor="ctr">
            <a:normAutofit/>
          </a:bodyPr>
          <a:lstStyle/>
          <a:p>
            <a:pPr algn="ctr" indent="0" marL="0">
              <a:buNone/>
            </a:pPr>
            <a:r>
              <a:rPr lang="en-US" sz="920" b="1" dirty="0">
                <a:solidFill>
                  <a:srgbClr val="FFFFFF"/>
                </a:solidFill>
                <a:latin typeface="Aptos" pitchFamily="34" charset="0"/>
                <a:ea typeface="Aptos" pitchFamily="34" charset="-122"/>
                <a:cs typeface="Aptos" pitchFamily="34" charset="-120"/>
              </a:rPr>
              <a:t>Working statement: NAIC communications should make the Centre visible, accessible, understandable and actively connected to community life.</a:t>
            </a:r>
            <a:endParaRPr lang="en-US" sz="920" dirty="0"/>
          </a:p>
        </p:txBody>
      </p:sp>
      <p:sp>
        <p:nvSpPr>
          <p:cNvPr id="26" name="Text 24"/>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7" name="Text 25"/>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05</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WHO THE PLAN MUST SERVE</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Audience architecture</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Text 6"/>
          <p:cNvSpPr/>
          <p:nvPr/>
        </p:nvSpPr>
        <p:spPr>
          <a:xfrm>
            <a:off x="658368" y="1719072"/>
            <a:ext cx="9692640" cy="320040"/>
          </a:xfrm>
          <a:prstGeom prst="rect">
            <a:avLst/>
          </a:prstGeom>
          <a:noFill/>
          <a:ln/>
        </p:spPr>
        <p:txBody>
          <a:bodyPr wrap="square" lIns="0" tIns="0" rIns="0" bIns="0" rtlCol="0" anchor="ctr">
            <a:normAutofit/>
          </a:bodyPr>
          <a:lstStyle/>
          <a:p>
            <a:pPr indent="0" marL="0">
              <a:buNone/>
            </a:pPr>
            <a:r>
              <a:rPr lang="en-US" sz="1320" b="1" dirty="0">
                <a:solidFill>
                  <a:srgbClr val="344845"/>
                </a:solidFill>
                <a:latin typeface="Aptos" pitchFamily="34" charset="0"/>
                <a:ea typeface="Aptos" pitchFamily="34" charset="-122"/>
                <a:cs typeface="Aptos" pitchFamily="34" charset="-120"/>
              </a:rPr>
              <a:t>The Q&amp;A identifies several audiences. The plan should organize them by need, not only by category.</a:t>
            </a:r>
            <a:endParaRPr lang="en-US" sz="1320" dirty="0"/>
          </a:p>
        </p:txBody>
      </p:sp>
      <p:sp>
        <p:nvSpPr>
          <p:cNvPr id="9" name="Shape 7"/>
          <p:cNvSpPr/>
          <p:nvPr/>
        </p:nvSpPr>
        <p:spPr>
          <a:xfrm>
            <a:off x="3657600" y="2103120"/>
            <a:ext cx="4846320" cy="3749040"/>
          </a:xfrm>
          <a:prstGeom prst="ellipse">
            <a:avLst/>
          </a:prstGeom>
          <a:solidFill>
            <a:srgbClr val="E6EDE3">
              <a:alpha val="90000"/>
            </a:srgbClr>
          </a:solidFill>
          <a:ln w="15240">
            <a:solidFill>
              <a:srgbClr val="B8C6B4"/>
            </a:solidFill>
            <a:prstDash val="solid"/>
          </a:ln>
        </p:spPr>
      </p:sp>
      <p:sp>
        <p:nvSpPr>
          <p:cNvPr id="10" name="Shape 8"/>
          <p:cNvSpPr/>
          <p:nvPr/>
        </p:nvSpPr>
        <p:spPr>
          <a:xfrm>
            <a:off x="4224528" y="2560320"/>
            <a:ext cx="3712464" cy="2834640"/>
          </a:xfrm>
          <a:prstGeom prst="ellipse">
            <a:avLst/>
          </a:prstGeom>
          <a:solidFill>
            <a:srgbClr val="EFF2E6"/>
          </a:solidFill>
          <a:ln w="12700">
            <a:solidFill>
              <a:srgbClr val="B8C6B4"/>
            </a:solidFill>
            <a:prstDash val="solid"/>
          </a:ln>
        </p:spPr>
      </p:sp>
      <p:sp>
        <p:nvSpPr>
          <p:cNvPr id="11" name="Shape 9"/>
          <p:cNvSpPr/>
          <p:nvPr/>
        </p:nvSpPr>
        <p:spPr>
          <a:xfrm>
            <a:off x="4864608" y="3063240"/>
            <a:ext cx="2432304" cy="1828800"/>
          </a:xfrm>
          <a:prstGeom prst="ellipse">
            <a:avLst/>
          </a:prstGeom>
          <a:solidFill>
            <a:srgbClr val="FFF5DF"/>
          </a:solidFill>
          <a:ln w="15240">
            <a:solidFill>
              <a:srgbClr val="B68B32"/>
            </a:solidFill>
            <a:prstDash val="solid"/>
          </a:ln>
        </p:spPr>
      </p:sp>
      <p:sp>
        <p:nvSpPr>
          <p:cNvPr id="12" name="Shape 10"/>
          <p:cNvSpPr/>
          <p:nvPr/>
        </p:nvSpPr>
        <p:spPr>
          <a:xfrm>
            <a:off x="5422392" y="3502152"/>
            <a:ext cx="1316736" cy="950976"/>
          </a:xfrm>
          <a:prstGeom prst="ellipse">
            <a:avLst/>
          </a:prstGeom>
          <a:solidFill>
            <a:srgbClr val="173B35"/>
          </a:solidFill>
          <a:ln w="12700">
            <a:solidFill>
              <a:srgbClr val="173B35"/>
            </a:solidFill>
            <a:prstDash val="solid"/>
          </a:ln>
        </p:spPr>
      </p:sp>
      <p:sp>
        <p:nvSpPr>
          <p:cNvPr id="13" name="Text 11"/>
          <p:cNvSpPr/>
          <p:nvPr/>
        </p:nvSpPr>
        <p:spPr>
          <a:xfrm>
            <a:off x="5550408" y="3758184"/>
            <a:ext cx="1060704" cy="292608"/>
          </a:xfrm>
          <a:prstGeom prst="rect">
            <a:avLst/>
          </a:prstGeom>
          <a:noFill/>
          <a:ln/>
        </p:spPr>
        <p:txBody>
          <a:bodyPr wrap="square" lIns="0" tIns="0" rIns="0" bIns="0" rtlCol="0" anchor="ctr">
            <a:normAutofit/>
          </a:bodyPr>
          <a:lstStyle/>
          <a:p>
            <a:pPr algn="ctr" indent="0" marL="0">
              <a:buNone/>
            </a:pPr>
            <a:r>
              <a:rPr lang="en-US" sz="900" b="1" dirty="0">
                <a:solidFill>
                  <a:srgbClr val="FFFFFF"/>
                </a:solidFill>
                <a:latin typeface="Aptos" pitchFamily="34" charset="0"/>
                <a:ea typeface="Aptos" pitchFamily="34" charset="-122"/>
                <a:cs typeface="Aptos" pitchFamily="34" charset="-120"/>
              </a:rPr>
              <a:t>NAIC</a:t>
            </a:r>
            <a:endParaRPr lang="en-US" sz="900" dirty="0"/>
          </a:p>
          <a:p>
            <a:pPr algn="ctr" indent="0" marL="0">
              <a:buNone/>
            </a:pPr>
            <a:r>
              <a:rPr lang="en-US" sz="900" b="1" dirty="0">
                <a:solidFill>
                  <a:srgbClr val="FFFFFF"/>
                </a:solidFill>
                <a:latin typeface="Aptos" pitchFamily="34" charset="0"/>
                <a:ea typeface="Aptos" pitchFamily="34" charset="-122"/>
                <a:cs typeface="Aptos" pitchFamily="34" charset="-120"/>
              </a:rPr>
              <a:t>story</a:t>
            </a:r>
            <a:endParaRPr lang="en-US" sz="900" dirty="0"/>
          </a:p>
        </p:txBody>
      </p:sp>
      <p:sp>
        <p:nvSpPr>
          <p:cNvPr id="14" name="Shape 12"/>
          <p:cNvSpPr/>
          <p:nvPr/>
        </p:nvSpPr>
        <p:spPr>
          <a:xfrm>
            <a:off x="932688" y="2240280"/>
            <a:ext cx="2240280" cy="310896"/>
          </a:xfrm>
          <a:prstGeom prst="roundRect">
            <a:avLst>
              <a:gd name="adj" fmla="val 41176"/>
            </a:avLst>
          </a:prstGeom>
          <a:solidFill>
            <a:srgbClr val="B68B32"/>
          </a:solidFill>
          <a:ln w="12700">
            <a:solidFill>
              <a:srgbClr val="B68B32"/>
            </a:solidFill>
            <a:prstDash val="solid"/>
          </a:ln>
        </p:spPr>
      </p:sp>
      <p:sp>
        <p:nvSpPr>
          <p:cNvPr id="15" name="Text 13"/>
          <p:cNvSpPr/>
          <p:nvPr/>
        </p:nvSpPr>
        <p:spPr>
          <a:xfrm>
            <a:off x="1042416" y="2308860"/>
            <a:ext cx="2020824" cy="137160"/>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Primary</a:t>
            </a:r>
            <a:endParaRPr lang="en-US" sz="860" dirty="0"/>
          </a:p>
        </p:txBody>
      </p:sp>
      <p:sp>
        <p:nvSpPr>
          <p:cNvPr id="16" name="Shape 14"/>
          <p:cNvSpPr/>
          <p:nvPr/>
        </p:nvSpPr>
        <p:spPr>
          <a:xfrm>
            <a:off x="932688" y="3264408"/>
            <a:ext cx="2240280" cy="310896"/>
          </a:xfrm>
          <a:prstGeom prst="roundRect">
            <a:avLst>
              <a:gd name="adj" fmla="val 41176"/>
            </a:avLst>
          </a:prstGeom>
          <a:solidFill>
            <a:srgbClr val="5A8D84"/>
          </a:solidFill>
          <a:ln w="12700">
            <a:solidFill>
              <a:srgbClr val="5A8D84"/>
            </a:solidFill>
            <a:prstDash val="solid"/>
          </a:ln>
        </p:spPr>
      </p:sp>
      <p:sp>
        <p:nvSpPr>
          <p:cNvPr id="17" name="Text 15"/>
          <p:cNvSpPr/>
          <p:nvPr/>
        </p:nvSpPr>
        <p:spPr>
          <a:xfrm>
            <a:off x="1042416" y="3332988"/>
            <a:ext cx="2020824" cy="137160"/>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Secondary</a:t>
            </a:r>
            <a:endParaRPr lang="en-US" sz="860" dirty="0"/>
          </a:p>
        </p:txBody>
      </p:sp>
      <p:sp>
        <p:nvSpPr>
          <p:cNvPr id="18" name="Shape 16"/>
          <p:cNvSpPr/>
          <p:nvPr/>
        </p:nvSpPr>
        <p:spPr>
          <a:xfrm>
            <a:off x="8979408" y="2240280"/>
            <a:ext cx="2240280" cy="310896"/>
          </a:xfrm>
          <a:prstGeom prst="roundRect">
            <a:avLst>
              <a:gd name="adj" fmla="val 41176"/>
            </a:avLst>
          </a:prstGeom>
          <a:solidFill>
            <a:srgbClr val="B96B46"/>
          </a:solidFill>
          <a:ln w="12700">
            <a:solidFill>
              <a:srgbClr val="B96B46"/>
            </a:solidFill>
            <a:prstDash val="solid"/>
          </a:ln>
        </p:spPr>
      </p:sp>
      <p:sp>
        <p:nvSpPr>
          <p:cNvPr id="19" name="Text 17"/>
          <p:cNvSpPr/>
          <p:nvPr/>
        </p:nvSpPr>
        <p:spPr>
          <a:xfrm>
            <a:off x="9089136" y="2308860"/>
            <a:ext cx="2020824" cy="137160"/>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Community</a:t>
            </a:r>
            <a:endParaRPr lang="en-US" sz="860" dirty="0"/>
          </a:p>
        </p:txBody>
      </p:sp>
      <p:sp>
        <p:nvSpPr>
          <p:cNvPr id="20" name="Shape 18"/>
          <p:cNvSpPr/>
          <p:nvPr/>
        </p:nvSpPr>
        <p:spPr>
          <a:xfrm>
            <a:off x="8979408" y="3264408"/>
            <a:ext cx="2240280" cy="310896"/>
          </a:xfrm>
          <a:prstGeom prst="roundRect">
            <a:avLst>
              <a:gd name="adj" fmla="val 41176"/>
            </a:avLst>
          </a:prstGeom>
          <a:solidFill>
            <a:srgbClr val="2F594D"/>
          </a:solidFill>
          <a:ln w="12700">
            <a:solidFill>
              <a:srgbClr val="2F594D"/>
            </a:solidFill>
            <a:prstDash val="solid"/>
          </a:ln>
        </p:spPr>
      </p:sp>
      <p:sp>
        <p:nvSpPr>
          <p:cNvPr id="21" name="Text 19"/>
          <p:cNvSpPr/>
          <p:nvPr/>
        </p:nvSpPr>
        <p:spPr>
          <a:xfrm>
            <a:off x="9089136" y="3332988"/>
            <a:ext cx="2020824" cy="137160"/>
          </a:xfrm>
          <a:prstGeom prst="rect">
            <a:avLst/>
          </a:prstGeom>
          <a:noFill/>
          <a:ln/>
        </p:spPr>
        <p:txBody>
          <a:bodyPr wrap="square" lIns="0" tIns="0" rIns="0" bIns="0" rtlCol="0" anchor="ctr">
            <a:normAutofit/>
          </a:bodyPr>
          <a:lstStyle/>
          <a:p>
            <a:pPr algn="ctr" indent="0" marL="0">
              <a:buNone/>
            </a:pPr>
            <a:r>
              <a:rPr lang="en-US" sz="860" b="1" dirty="0">
                <a:solidFill>
                  <a:srgbClr val="FFFFFF"/>
                </a:solidFill>
                <a:latin typeface="Aptos" pitchFamily="34" charset="0"/>
                <a:ea typeface="Aptos" pitchFamily="34" charset="-122"/>
                <a:cs typeface="Aptos" pitchFamily="34" charset="-120"/>
              </a:rPr>
              <a:t>Institutional</a:t>
            </a:r>
            <a:endParaRPr lang="en-US" sz="860" dirty="0"/>
          </a:p>
        </p:txBody>
      </p:sp>
      <p:sp>
        <p:nvSpPr>
          <p:cNvPr id="22" name="Text 20"/>
          <p:cNvSpPr/>
          <p:nvPr/>
        </p:nvSpPr>
        <p:spPr>
          <a:xfrm>
            <a:off x="987552" y="2651760"/>
            <a:ext cx="2121408" cy="365760"/>
          </a:xfrm>
          <a:prstGeom prst="rect">
            <a:avLst/>
          </a:prstGeom>
          <a:noFill/>
          <a:ln/>
        </p:spPr>
        <p:txBody>
          <a:bodyPr wrap="square" lIns="0" tIns="0" rIns="0" bIns="0" rtlCol="0" anchor="ctr"/>
          <a:lstStyle/>
          <a:p>
            <a:pPr algn="ctr" indent="0" marL="0">
              <a:buNone/>
            </a:pPr>
            <a:r>
              <a:rPr lang="en-US" sz="1100" b="1" dirty="0">
                <a:solidFill>
                  <a:srgbClr val="173B35"/>
                </a:solidFill>
                <a:latin typeface="Aptos" pitchFamily="34" charset="0"/>
                <a:ea typeface="Aptos" pitchFamily="34" charset="-122"/>
                <a:cs typeface="Aptos" pitchFamily="34" charset="-120"/>
              </a:rPr>
              <a:t>Tourists</a:t>
            </a:r>
            <a:endParaRPr lang="en-US" sz="1100" dirty="0"/>
          </a:p>
          <a:p>
            <a:pPr algn="ctr" indent="0" marL="0">
              <a:buNone/>
            </a:pPr>
            <a:r>
              <a:rPr lang="en-US" sz="1100" b="1" dirty="0">
                <a:solidFill>
                  <a:srgbClr val="173B35"/>
                </a:solidFill>
                <a:latin typeface="Aptos" pitchFamily="34" charset="0"/>
                <a:ea typeface="Aptos" pitchFamily="34" charset="-122"/>
                <a:cs typeface="Aptos" pitchFamily="34" charset="-120"/>
              </a:rPr>
              <a:t>worldwide</a:t>
            </a:r>
            <a:endParaRPr lang="en-US" sz="1100" dirty="0"/>
          </a:p>
        </p:txBody>
      </p:sp>
      <p:sp>
        <p:nvSpPr>
          <p:cNvPr id="23" name="Text 21"/>
          <p:cNvSpPr/>
          <p:nvPr/>
        </p:nvSpPr>
        <p:spPr>
          <a:xfrm>
            <a:off x="987552" y="3666744"/>
            <a:ext cx="2121408" cy="603504"/>
          </a:xfrm>
          <a:prstGeom prst="rect">
            <a:avLst/>
          </a:prstGeom>
          <a:noFill/>
          <a:ln/>
        </p:spPr>
        <p:txBody>
          <a:bodyPr wrap="square" lIns="0" tIns="0" rIns="0" bIns="0" rtlCol="0" anchor="ctr">
            <a:normAutofit/>
          </a:bodyPr>
          <a:lstStyle/>
          <a:p>
            <a:pPr algn="ctr" indent="0" marL="0">
              <a:buNone/>
            </a:pPr>
            <a:r>
              <a:rPr lang="en-US" sz="960" b="1" dirty="0">
                <a:solidFill>
                  <a:srgbClr val="173B35"/>
                </a:solidFill>
                <a:latin typeface="Aptos" pitchFamily="34" charset="0"/>
                <a:ea typeface="Aptos" pitchFamily="34" charset="-122"/>
                <a:cs typeface="Aptos" pitchFamily="34" charset="-120"/>
              </a:rPr>
              <a:t>Activity visitors:</a:t>
            </a:r>
            <a:endParaRPr lang="en-US" sz="960" dirty="0"/>
          </a:p>
          <a:p>
            <a:pPr algn="ctr" indent="0" marL="0">
              <a:buNone/>
            </a:pPr>
            <a:r>
              <a:rPr lang="en-US" sz="960" b="1" dirty="0">
                <a:solidFill>
                  <a:srgbClr val="173B35"/>
                </a:solidFill>
                <a:latin typeface="Aptos" pitchFamily="34" charset="0"/>
                <a:ea typeface="Aptos" pitchFamily="34" charset="-122"/>
                <a:cs typeface="Aptos" pitchFamily="34" charset="-120"/>
              </a:rPr>
              <a:t>fishing, hiking,</a:t>
            </a:r>
            <a:endParaRPr lang="en-US" sz="960" dirty="0"/>
          </a:p>
          <a:p>
            <a:pPr algn="ctr" indent="0" marL="0">
              <a:buNone/>
            </a:pPr>
            <a:r>
              <a:rPr lang="en-US" sz="960" b="1" dirty="0">
                <a:solidFill>
                  <a:srgbClr val="173B35"/>
                </a:solidFill>
                <a:latin typeface="Aptos" pitchFamily="34" charset="0"/>
                <a:ea typeface="Aptos" pitchFamily="34" charset="-122"/>
                <a:cs typeface="Aptos" pitchFamily="34" charset="-120"/>
              </a:rPr>
              <a:t>camping</a:t>
            </a:r>
            <a:endParaRPr lang="en-US" sz="960" dirty="0"/>
          </a:p>
        </p:txBody>
      </p:sp>
      <p:sp>
        <p:nvSpPr>
          <p:cNvPr id="24" name="Text 22"/>
          <p:cNvSpPr/>
          <p:nvPr/>
        </p:nvSpPr>
        <p:spPr>
          <a:xfrm>
            <a:off x="9034272" y="2651760"/>
            <a:ext cx="2121408" cy="548640"/>
          </a:xfrm>
          <a:prstGeom prst="rect">
            <a:avLst/>
          </a:prstGeom>
          <a:noFill/>
          <a:ln/>
        </p:spPr>
        <p:txBody>
          <a:bodyPr wrap="square" lIns="0" tIns="0" rIns="0" bIns="0" rtlCol="0" anchor="ctr">
            <a:normAutofit/>
          </a:bodyPr>
          <a:lstStyle/>
          <a:p>
            <a:pPr algn="ctr" indent="0" marL="0">
              <a:buNone/>
            </a:pPr>
            <a:r>
              <a:rPr lang="en-US" sz="970" b="1" dirty="0">
                <a:solidFill>
                  <a:srgbClr val="173B35"/>
                </a:solidFill>
                <a:latin typeface="Aptos" pitchFamily="34" charset="0"/>
                <a:ea typeface="Aptos" pitchFamily="34" charset="-122"/>
                <a:cs typeface="Aptos" pitchFamily="34" charset="-120"/>
              </a:rPr>
              <a:t>Nisga’a youth,</a:t>
            </a:r>
            <a:endParaRPr lang="en-US" sz="970" dirty="0"/>
          </a:p>
          <a:p>
            <a:pPr algn="ctr" indent="0" marL="0">
              <a:buNone/>
            </a:pPr>
            <a:r>
              <a:rPr lang="en-US" sz="970" b="1" dirty="0">
                <a:solidFill>
                  <a:srgbClr val="173B35"/>
                </a:solidFill>
                <a:latin typeface="Aptos" pitchFamily="34" charset="0"/>
                <a:ea typeface="Aptos" pitchFamily="34" charset="-122"/>
                <a:cs typeface="Aptos" pitchFamily="34" charset="-120"/>
              </a:rPr>
              <a:t>students, community</a:t>
            </a:r>
            <a:endParaRPr lang="en-US" sz="970" dirty="0"/>
          </a:p>
          <a:p>
            <a:pPr algn="ctr" indent="0" marL="0">
              <a:buNone/>
            </a:pPr>
            <a:r>
              <a:rPr lang="en-US" sz="970" b="1" dirty="0">
                <a:solidFill>
                  <a:srgbClr val="173B35"/>
                </a:solidFill>
                <a:latin typeface="Aptos" pitchFamily="34" charset="0"/>
                <a:ea typeface="Aptos" pitchFamily="34" charset="-122"/>
                <a:cs typeface="Aptos" pitchFamily="34" charset="-120"/>
              </a:rPr>
              <a:t>members</a:t>
            </a:r>
            <a:endParaRPr lang="en-US" sz="970" dirty="0"/>
          </a:p>
        </p:txBody>
      </p:sp>
      <p:sp>
        <p:nvSpPr>
          <p:cNvPr id="25" name="Text 23"/>
          <p:cNvSpPr/>
          <p:nvPr/>
        </p:nvSpPr>
        <p:spPr>
          <a:xfrm>
            <a:off x="9034272" y="3657600"/>
            <a:ext cx="2121408" cy="749808"/>
          </a:xfrm>
          <a:prstGeom prst="rect">
            <a:avLst/>
          </a:prstGeom>
          <a:noFill/>
          <a:ln/>
        </p:spPr>
        <p:txBody>
          <a:bodyPr wrap="square" lIns="0" tIns="0" rIns="0" bIns="0" rtlCol="0" anchor="ctr">
            <a:normAutofit/>
          </a:bodyPr>
          <a:lstStyle/>
          <a:p>
            <a:pPr algn="ctr" indent="0" marL="0">
              <a:buNone/>
            </a:pPr>
            <a:r>
              <a:rPr lang="en-US" sz="880" b="1" dirty="0">
                <a:solidFill>
                  <a:srgbClr val="173B35"/>
                </a:solidFill>
                <a:latin typeface="Aptos" pitchFamily="34" charset="0"/>
                <a:ea typeface="Aptos" pitchFamily="34" charset="-122"/>
                <a:cs typeface="Aptos" pitchFamily="34" charset="-120"/>
              </a:rPr>
              <a:t>GVG staff,</a:t>
            </a:r>
            <a:endParaRPr lang="en-US" sz="880" dirty="0"/>
          </a:p>
          <a:p>
            <a:pPr algn="ctr" indent="0" marL="0">
              <a:buNone/>
            </a:pPr>
            <a:r>
              <a:rPr lang="en-US" sz="880" b="1" dirty="0">
                <a:solidFill>
                  <a:srgbClr val="173B35"/>
                </a:solidFill>
                <a:latin typeface="Aptos" pitchFamily="34" charset="0"/>
                <a:ea typeface="Aptos" pitchFamily="34" charset="-122"/>
                <a:cs typeface="Aptos" pitchFamily="34" charset="-120"/>
              </a:rPr>
              <a:t>stimulus workers,</a:t>
            </a:r>
            <a:endParaRPr lang="en-US" sz="880" dirty="0"/>
          </a:p>
          <a:p>
            <a:pPr algn="ctr" indent="0" marL="0">
              <a:buNone/>
            </a:pPr>
            <a:r>
              <a:rPr lang="en-US" sz="880" b="1" dirty="0">
                <a:solidFill>
                  <a:srgbClr val="173B35"/>
                </a:solidFill>
                <a:latin typeface="Aptos" pitchFamily="34" charset="0"/>
                <a:ea typeface="Aptos" pitchFamily="34" charset="-122"/>
                <a:cs typeface="Aptos" pitchFamily="34" charset="-120"/>
              </a:rPr>
              <a:t>Nisga’a communities</a:t>
            </a:r>
            <a:endParaRPr lang="en-US" sz="880" dirty="0"/>
          </a:p>
          <a:p>
            <a:pPr algn="ctr" indent="0" marL="0">
              <a:buNone/>
            </a:pPr>
            <a:r>
              <a:rPr lang="en-US" sz="880" b="1" dirty="0">
                <a:solidFill>
                  <a:srgbClr val="173B35"/>
                </a:solidFill>
                <a:latin typeface="Aptos" pitchFamily="34" charset="0"/>
                <a:ea typeface="Aptos" pitchFamily="34" charset="-122"/>
                <a:cs typeface="Aptos" pitchFamily="34" charset="-120"/>
              </a:rPr>
              <a:t>and Urban Locals</a:t>
            </a:r>
            <a:endParaRPr lang="en-US" sz="880" dirty="0"/>
          </a:p>
        </p:txBody>
      </p:sp>
      <p:sp>
        <p:nvSpPr>
          <p:cNvPr id="26" name="Shape 24"/>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7" name="Text 25"/>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Audience planning question: What does each group need to know, feel and do after encountering NAIC communications?</a:t>
            </a:r>
            <a:endParaRPr lang="en-US" sz="770" dirty="0"/>
          </a:p>
        </p:txBody>
      </p:sp>
      <p:sp>
        <p:nvSpPr>
          <p:cNvPr id="28" name="Text 26"/>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9" name="Text 27"/>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06</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PLANNING MATRIX</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Audience needs and desired actions</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658368" y="1764792"/>
            <a:ext cx="10607040" cy="438912"/>
          </a:xfrm>
          <a:prstGeom prst="roundRect">
            <a:avLst>
              <a:gd name="adj" fmla="val 8333"/>
            </a:avLst>
          </a:prstGeom>
          <a:solidFill>
            <a:srgbClr val="173B35"/>
          </a:solidFill>
          <a:ln w="12700">
            <a:solidFill>
              <a:srgbClr val="173B35"/>
            </a:solidFill>
            <a:prstDash val="solid"/>
          </a:ln>
        </p:spPr>
      </p:sp>
      <p:sp>
        <p:nvSpPr>
          <p:cNvPr id="9" name="Text 7"/>
          <p:cNvSpPr/>
          <p:nvPr/>
        </p:nvSpPr>
        <p:spPr>
          <a:xfrm>
            <a:off x="768096" y="1911096"/>
            <a:ext cx="2167128" cy="128016"/>
          </a:xfrm>
          <a:prstGeom prst="rect">
            <a:avLst/>
          </a:prstGeom>
          <a:noFill/>
          <a:ln/>
        </p:spPr>
        <p:txBody>
          <a:bodyPr wrap="square" lIns="0" tIns="0" rIns="0" bIns="0" rtlCol="0" anchor="ctr"/>
          <a:lstStyle/>
          <a:p>
            <a:pPr indent="0" marL="0">
              <a:buNone/>
            </a:pPr>
            <a:r>
              <a:rPr lang="en-US" sz="880" b="1" dirty="0">
                <a:solidFill>
                  <a:srgbClr val="FFFFFF"/>
                </a:solidFill>
                <a:latin typeface="Aptos" pitchFamily="34" charset="0"/>
                <a:ea typeface="Aptos" pitchFamily="34" charset="-122"/>
                <a:cs typeface="Aptos" pitchFamily="34" charset="-120"/>
              </a:rPr>
              <a:t>Audience</a:t>
            </a:r>
            <a:endParaRPr lang="en-US" sz="880" dirty="0"/>
          </a:p>
        </p:txBody>
      </p:sp>
      <p:sp>
        <p:nvSpPr>
          <p:cNvPr id="10" name="Text 8"/>
          <p:cNvSpPr/>
          <p:nvPr/>
        </p:nvSpPr>
        <p:spPr>
          <a:xfrm>
            <a:off x="3099816" y="1911096"/>
            <a:ext cx="4590288" cy="128016"/>
          </a:xfrm>
          <a:prstGeom prst="rect">
            <a:avLst/>
          </a:prstGeom>
          <a:noFill/>
          <a:ln/>
        </p:spPr>
        <p:txBody>
          <a:bodyPr wrap="square" lIns="0" tIns="0" rIns="0" bIns="0" rtlCol="0" anchor="ctr"/>
          <a:lstStyle/>
          <a:p>
            <a:pPr indent="0" marL="0">
              <a:buNone/>
            </a:pPr>
            <a:r>
              <a:rPr lang="en-US" sz="880" b="1" dirty="0">
                <a:solidFill>
                  <a:srgbClr val="FFFFFF"/>
                </a:solidFill>
                <a:latin typeface="Aptos" pitchFamily="34" charset="0"/>
                <a:ea typeface="Aptos" pitchFamily="34" charset="-122"/>
                <a:cs typeface="Aptos" pitchFamily="34" charset="-120"/>
              </a:rPr>
              <a:t>Need / question</a:t>
            </a:r>
            <a:endParaRPr lang="en-US" sz="880" dirty="0"/>
          </a:p>
        </p:txBody>
      </p:sp>
      <p:sp>
        <p:nvSpPr>
          <p:cNvPr id="11" name="Text 9"/>
          <p:cNvSpPr/>
          <p:nvPr/>
        </p:nvSpPr>
        <p:spPr>
          <a:xfrm>
            <a:off x="7854696" y="1911096"/>
            <a:ext cx="3355848" cy="128016"/>
          </a:xfrm>
          <a:prstGeom prst="rect">
            <a:avLst/>
          </a:prstGeom>
          <a:noFill/>
          <a:ln/>
        </p:spPr>
        <p:txBody>
          <a:bodyPr wrap="square" lIns="0" tIns="0" rIns="0" bIns="0" rtlCol="0" anchor="ctr"/>
          <a:lstStyle/>
          <a:p>
            <a:pPr indent="0" marL="0">
              <a:buNone/>
            </a:pPr>
            <a:r>
              <a:rPr lang="en-US" sz="880" b="1" dirty="0">
                <a:solidFill>
                  <a:srgbClr val="FFFFFF"/>
                </a:solidFill>
                <a:latin typeface="Aptos" pitchFamily="34" charset="0"/>
                <a:ea typeface="Aptos" pitchFamily="34" charset="-122"/>
                <a:cs typeface="Aptos" pitchFamily="34" charset="-120"/>
              </a:rPr>
              <a:t>Desired action</a:t>
            </a:r>
            <a:endParaRPr lang="en-US" sz="880" dirty="0"/>
          </a:p>
        </p:txBody>
      </p:sp>
      <p:sp>
        <p:nvSpPr>
          <p:cNvPr id="12" name="Shape 10"/>
          <p:cNvSpPr/>
          <p:nvPr/>
        </p:nvSpPr>
        <p:spPr>
          <a:xfrm>
            <a:off x="658368" y="2203704"/>
            <a:ext cx="10607040" cy="722376"/>
          </a:xfrm>
          <a:prstGeom prst="rect">
            <a:avLst/>
          </a:prstGeom>
          <a:solidFill>
            <a:srgbClr val="FFFDF8"/>
          </a:solidFill>
          <a:ln w="6350">
            <a:solidFill>
              <a:srgbClr val="D8CCB8"/>
            </a:solidFill>
            <a:prstDash val="solid"/>
          </a:ln>
        </p:spPr>
      </p:sp>
      <p:sp>
        <p:nvSpPr>
          <p:cNvPr id="13" name="Text 11"/>
          <p:cNvSpPr/>
          <p:nvPr/>
        </p:nvSpPr>
        <p:spPr>
          <a:xfrm>
            <a:off x="768096" y="2340864"/>
            <a:ext cx="2112264" cy="521208"/>
          </a:xfrm>
          <a:prstGeom prst="rect">
            <a:avLst/>
          </a:prstGeom>
          <a:noFill/>
          <a:ln/>
        </p:spPr>
        <p:txBody>
          <a:bodyPr wrap="square" lIns="254" tIns="254" rIns="254" bIns="254" rtlCol="0" anchor="ctr">
            <a:normAutofit/>
          </a:bodyPr>
          <a:lstStyle/>
          <a:p>
            <a:pPr indent="0" marL="0">
              <a:buNone/>
            </a:pPr>
            <a:r>
              <a:rPr lang="en-US" sz="880" b="1" dirty="0">
                <a:solidFill>
                  <a:srgbClr val="173B35"/>
                </a:solidFill>
                <a:latin typeface="Aptos" pitchFamily="34" charset="0"/>
                <a:ea typeface="Aptos" pitchFamily="34" charset="-122"/>
                <a:cs typeface="Aptos" pitchFamily="34" charset="-120"/>
              </a:rPr>
              <a:t>Tourists</a:t>
            </a:r>
            <a:endParaRPr lang="en-US" sz="880" dirty="0"/>
          </a:p>
        </p:txBody>
      </p:sp>
      <p:sp>
        <p:nvSpPr>
          <p:cNvPr id="14" name="Text 12"/>
          <p:cNvSpPr/>
          <p:nvPr/>
        </p:nvSpPr>
        <p:spPr>
          <a:xfrm>
            <a:off x="3099816" y="2340864"/>
            <a:ext cx="453542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Where is it? Is it open? Why should I visit?</a:t>
            </a:r>
            <a:endParaRPr lang="en-US" sz="840" dirty="0"/>
          </a:p>
        </p:txBody>
      </p:sp>
      <p:sp>
        <p:nvSpPr>
          <p:cNvPr id="15" name="Text 13"/>
          <p:cNvSpPr/>
          <p:nvPr/>
        </p:nvSpPr>
        <p:spPr>
          <a:xfrm>
            <a:off x="7854696" y="2340864"/>
            <a:ext cx="330098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Plan a visit; contact the Centre; share the experience.</a:t>
            </a:r>
            <a:endParaRPr lang="en-US" sz="840" dirty="0"/>
          </a:p>
        </p:txBody>
      </p:sp>
      <p:sp>
        <p:nvSpPr>
          <p:cNvPr id="16" name="Shape 14"/>
          <p:cNvSpPr/>
          <p:nvPr/>
        </p:nvSpPr>
        <p:spPr>
          <a:xfrm>
            <a:off x="658368" y="2926080"/>
            <a:ext cx="10607040" cy="722376"/>
          </a:xfrm>
          <a:prstGeom prst="rect">
            <a:avLst/>
          </a:prstGeom>
          <a:solidFill>
            <a:srgbClr val="FBF7EF"/>
          </a:solidFill>
          <a:ln w="6350">
            <a:solidFill>
              <a:srgbClr val="D8CCB8"/>
            </a:solidFill>
            <a:prstDash val="solid"/>
          </a:ln>
        </p:spPr>
      </p:sp>
      <p:sp>
        <p:nvSpPr>
          <p:cNvPr id="17" name="Text 15"/>
          <p:cNvSpPr/>
          <p:nvPr/>
        </p:nvSpPr>
        <p:spPr>
          <a:xfrm>
            <a:off x="768096" y="3063240"/>
            <a:ext cx="2112264" cy="521208"/>
          </a:xfrm>
          <a:prstGeom prst="rect">
            <a:avLst/>
          </a:prstGeom>
          <a:noFill/>
          <a:ln/>
        </p:spPr>
        <p:txBody>
          <a:bodyPr wrap="square" lIns="254" tIns="254" rIns="254" bIns="254" rtlCol="0" anchor="ctr">
            <a:normAutofit/>
          </a:bodyPr>
          <a:lstStyle/>
          <a:p>
            <a:pPr indent="0" marL="0">
              <a:buNone/>
            </a:pPr>
            <a:r>
              <a:rPr lang="en-US" sz="880" b="1" dirty="0">
                <a:solidFill>
                  <a:srgbClr val="173B35"/>
                </a:solidFill>
                <a:latin typeface="Aptos" pitchFamily="34" charset="0"/>
                <a:ea typeface="Aptos" pitchFamily="34" charset="-122"/>
                <a:cs typeface="Aptos" pitchFamily="34" charset="-120"/>
              </a:rPr>
              <a:t>Activity visitors</a:t>
            </a:r>
            <a:endParaRPr lang="en-US" sz="880" dirty="0"/>
          </a:p>
        </p:txBody>
      </p:sp>
      <p:sp>
        <p:nvSpPr>
          <p:cNvPr id="18" name="Text 16"/>
          <p:cNvSpPr/>
          <p:nvPr/>
        </p:nvSpPr>
        <p:spPr>
          <a:xfrm>
            <a:off x="3099816" y="3063240"/>
            <a:ext cx="453542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What can I do in the area, and how does NAIC orient me to place?</a:t>
            </a:r>
            <a:endParaRPr lang="en-US" sz="840" dirty="0"/>
          </a:p>
        </p:txBody>
      </p:sp>
      <p:sp>
        <p:nvSpPr>
          <p:cNvPr id="19" name="Text 17"/>
          <p:cNvSpPr/>
          <p:nvPr/>
        </p:nvSpPr>
        <p:spPr>
          <a:xfrm>
            <a:off x="7854696" y="3063240"/>
            <a:ext cx="330098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Use NAIC as a cultural and visitor information gateway.</a:t>
            </a:r>
            <a:endParaRPr lang="en-US" sz="840" dirty="0"/>
          </a:p>
        </p:txBody>
      </p:sp>
      <p:sp>
        <p:nvSpPr>
          <p:cNvPr id="20" name="Shape 18"/>
          <p:cNvSpPr/>
          <p:nvPr/>
        </p:nvSpPr>
        <p:spPr>
          <a:xfrm>
            <a:off x="658368" y="3648456"/>
            <a:ext cx="10607040" cy="722376"/>
          </a:xfrm>
          <a:prstGeom prst="rect">
            <a:avLst/>
          </a:prstGeom>
          <a:solidFill>
            <a:srgbClr val="FFFDF8"/>
          </a:solidFill>
          <a:ln w="6350">
            <a:solidFill>
              <a:srgbClr val="D8CCB8"/>
            </a:solidFill>
            <a:prstDash val="solid"/>
          </a:ln>
        </p:spPr>
      </p:sp>
      <p:sp>
        <p:nvSpPr>
          <p:cNvPr id="21" name="Text 19"/>
          <p:cNvSpPr/>
          <p:nvPr/>
        </p:nvSpPr>
        <p:spPr>
          <a:xfrm>
            <a:off x="768096" y="3785616"/>
            <a:ext cx="2112264" cy="521208"/>
          </a:xfrm>
          <a:prstGeom prst="rect">
            <a:avLst/>
          </a:prstGeom>
          <a:noFill/>
          <a:ln/>
        </p:spPr>
        <p:txBody>
          <a:bodyPr wrap="square" lIns="254" tIns="254" rIns="254" bIns="254" rtlCol="0" anchor="ctr">
            <a:normAutofit/>
          </a:bodyPr>
          <a:lstStyle/>
          <a:p>
            <a:pPr indent="0" marL="0">
              <a:buNone/>
            </a:pPr>
            <a:r>
              <a:rPr lang="en-US" sz="880" b="1" dirty="0">
                <a:solidFill>
                  <a:srgbClr val="173B35"/>
                </a:solidFill>
                <a:latin typeface="Aptos" pitchFamily="34" charset="0"/>
                <a:ea typeface="Aptos" pitchFamily="34" charset="-122"/>
                <a:cs typeface="Aptos" pitchFamily="34" charset="-120"/>
              </a:rPr>
              <a:t>Nisga’a youth / students</a:t>
            </a:r>
            <a:endParaRPr lang="en-US" sz="880" dirty="0"/>
          </a:p>
        </p:txBody>
      </p:sp>
      <p:sp>
        <p:nvSpPr>
          <p:cNvPr id="22" name="Text 20"/>
          <p:cNvSpPr/>
          <p:nvPr/>
        </p:nvSpPr>
        <p:spPr>
          <a:xfrm>
            <a:off x="3099816" y="3785616"/>
            <a:ext cx="453542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Where do I come from? How does this history connect to family, language and lineage?</a:t>
            </a:r>
            <a:endParaRPr lang="en-US" sz="840" dirty="0"/>
          </a:p>
        </p:txBody>
      </p:sp>
      <p:sp>
        <p:nvSpPr>
          <p:cNvPr id="23" name="Text 21"/>
          <p:cNvSpPr/>
          <p:nvPr/>
        </p:nvSpPr>
        <p:spPr>
          <a:xfrm>
            <a:off x="7854696" y="3785616"/>
            <a:ext cx="330098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Engage with exhibits, learning resources and events.</a:t>
            </a:r>
            <a:endParaRPr lang="en-US" sz="840" dirty="0"/>
          </a:p>
        </p:txBody>
      </p:sp>
      <p:sp>
        <p:nvSpPr>
          <p:cNvPr id="24" name="Shape 22"/>
          <p:cNvSpPr/>
          <p:nvPr/>
        </p:nvSpPr>
        <p:spPr>
          <a:xfrm>
            <a:off x="658368" y="4370832"/>
            <a:ext cx="10607040" cy="722376"/>
          </a:xfrm>
          <a:prstGeom prst="rect">
            <a:avLst/>
          </a:prstGeom>
          <a:solidFill>
            <a:srgbClr val="FBF7EF"/>
          </a:solidFill>
          <a:ln w="6350">
            <a:solidFill>
              <a:srgbClr val="D8CCB8"/>
            </a:solidFill>
            <a:prstDash val="solid"/>
          </a:ln>
        </p:spPr>
      </p:sp>
      <p:sp>
        <p:nvSpPr>
          <p:cNvPr id="25" name="Text 23"/>
          <p:cNvSpPr/>
          <p:nvPr/>
        </p:nvSpPr>
        <p:spPr>
          <a:xfrm>
            <a:off x="768096" y="4507992"/>
            <a:ext cx="2112264" cy="521208"/>
          </a:xfrm>
          <a:prstGeom prst="rect">
            <a:avLst/>
          </a:prstGeom>
          <a:noFill/>
          <a:ln/>
        </p:spPr>
        <p:txBody>
          <a:bodyPr wrap="square" lIns="254" tIns="254" rIns="254" bIns="254" rtlCol="0" anchor="ctr">
            <a:normAutofit/>
          </a:bodyPr>
          <a:lstStyle/>
          <a:p>
            <a:pPr indent="0" marL="0">
              <a:buNone/>
            </a:pPr>
            <a:r>
              <a:rPr lang="en-US" sz="880" b="1" dirty="0">
                <a:solidFill>
                  <a:srgbClr val="173B35"/>
                </a:solidFill>
                <a:latin typeface="Aptos" pitchFamily="34" charset="0"/>
                <a:ea typeface="Aptos" pitchFamily="34" charset="-122"/>
                <a:cs typeface="Aptos" pitchFamily="34" charset="-120"/>
              </a:rPr>
              <a:t>Community members</a:t>
            </a:r>
            <a:endParaRPr lang="en-US" sz="880" dirty="0"/>
          </a:p>
        </p:txBody>
      </p:sp>
      <p:sp>
        <p:nvSpPr>
          <p:cNvPr id="26" name="Text 24"/>
          <p:cNvSpPr/>
          <p:nvPr/>
        </p:nvSpPr>
        <p:spPr>
          <a:xfrm>
            <a:off x="3099816" y="4507992"/>
            <a:ext cx="453542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How does this Centre reflect our story and contemporary life?</a:t>
            </a:r>
            <a:endParaRPr lang="en-US" sz="840" dirty="0"/>
          </a:p>
        </p:txBody>
      </p:sp>
      <p:sp>
        <p:nvSpPr>
          <p:cNvPr id="27" name="Text 25"/>
          <p:cNvSpPr/>
          <p:nvPr/>
        </p:nvSpPr>
        <p:spPr>
          <a:xfrm>
            <a:off x="7854696" y="4507992"/>
            <a:ext cx="330098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Contribute knowledge, photos, events and feedback.</a:t>
            </a:r>
            <a:endParaRPr lang="en-US" sz="840" dirty="0"/>
          </a:p>
        </p:txBody>
      </p:sp>
      <p:sp>
        <p:nvSpPr>
          <p:cNvPr id="28" name="Shape 26"/>
          <p:cNvSpPr/>
          <p:nvPr/>
        </p:nvSpPr>
        <p:spPr>
          <a:xfrm>
            <a:off x="658368" y="5093208"/>
            <a:ext cx="10607040" cy="722376"/>
          </a:xfrm>
          <a:prstGeom prst="rect">
            <a:avLst/>
          </a:prstGeom>
          <a:solidFill>
            <a:srgbClr val="FFFDF8"/>
          </a:solidFill>
          <a:ln w="6350">
            <a:solidFill>
              <a:srgbClr val="D8CCB8"/>
            </a:solidFill>
            <a:prstDash val="solid"/>
          </a:ln>
        </p:spPr>
      </p:sp>
      <p:sp>
        <p:nvSpPr>
          <p:cNvPr id="29" name="Text 27"/>
          <p:cNvSpPr/>
          <p:nvPr/>
        </p:nvSpPr>
        <p:spPr>
          <a:xfrm>
            <a:off x="768096" y="5230368"/>
            <a:ext cx="2112264" cy="521208"/>
          </a:xfrm>
          <a:prstGeom prst="rect">
            <a:avLst/>
          </a:prstGeom>
          <a:noFill/>
          <a:ln/>
        </p:spPr>
        <p:txBody>
          <a:bodyPr wrap="square" lIns="254" tIns="254" rIns="254" bIns="254" rtlCol="0" anchor="ctr">
            <a:normAutofit/>
          </a:bodyPr>
          <a:lstStyle/>
          <a:p>
            <a:pPr indent="0" marL="0">
              <a:buNone/>
            </a:pPr>
            <a:r>
              <a:rPr lang="en-US" sz="880" b="1" dirty="0">
                <a:solidFill>
                  <a:srgbClr val="173B35"/>
                </a:solidFill>
                <a:latin typeface="Aptos" pitchFamily="34" charset="0"/>
                <a:ea typeface="Aptos" pitchFamily="34" charset="-122"/>
                <a:cs typeface="Aptos" pitchFamily="34" charset="-120"/>
              </a:rPr>
              <a:t>Nisga’a communities / Urban Locals</a:t>
            </a:r>
            <a:endParaRPr lang="en-US" sz="880" dirty="0"/>
          </a:p>
        </p:txBody>
      </p:sp>
      <p:sp>
        <p:nvSpPr>
          <p:cNvPr id="30" name="Text 28"/>
          <p:cNvSpPr/>
          <p:nvPr/>
        </p:nvSpPr>
        <p:spPr>
          <a:xfrm>
            <a:off x="3099816" y="5230368"/>
            <a:ext cx="453542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How can we connect to the Centre from elsewhere?</a:t>
            </a:r>
            <a:endParaRPr lang="en-US" sz="840" dirty="0"/>
          </a:p>
        </p:txBody>
      </p:sp>
      <p:sp>
        <p:nvSpPr>
          <p:cNvPr id="31" name="Text 29"/>
          <p:cNvSpPr/>
          <p:nvPr/>
        </p:nvSpPr>
        <p:spPr>
          <a:xfrm>
            <a:off x="7854696" y="5230368"/>
            <a:ext cx="3300984" cy="521208"/>
          </a:xfrm>
          <a:prstGeom prst="rect">
            <a:avLst/>
          </a:prstGeom>
          <a:noFill/>
          <a:ln/>
        </p:spPr>
        <p:txBody>
          <a:bodyPr wrap="square" lIns="254" tIns="254" rIns="254" bIns="254" rtlCol="0" anchor="ctr">
            <a:normAutofit/>
          </a:bodyPr>
          <a:lstStyle/>
          <a:p>
            <a:pPr indent="0" marL="0">
              <a:buNone/>
            </a:pPr>
            <a:r>
              <a:rPr lang="en-US" sz="840" dirty="0">
                <a:solidFill>
                  <a:srgbClr val="253330"/>
                </a:solidFill>
                <a:latin typeface="Aptos" pitchFamily="34" charset="0"/>
                <a:ea typeface="Aptos" pitchFamily="34" charset="-122"/>
                <a:cs typeface="Aptos" pitchFamily="34" charset="-120"/>
              </a:rPr>
              <a:t>Stay informed, attend events, share resources.</a:t>
            </a:r>
            <a:endParaRPr lang="en-US" sz="840" dirty="0"/>
          </a:p>
        </p:txBody>
      </p:sp>
      <p:sp>
        <p:nvSpPr>
          <p:cNvPr id="32" name="Shape 30"/>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33" name="Text 31"/>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Use this matrix to check every website page, brochure, radio spot and social post against a real audience need.</a:t>
            </a:r>
            <a:endParaRPr lang="en-US" sz="770" dirty="0"/>
          </a:p>
        </p:txBody>
      </p:sp>
      <p:sp>
        <p:nvSpPr>
          <p:cNvPr id="34" name="Text 32"/>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35" name="Text 33"/>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07</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WHAT NAIC NEEDS TO COMMUNICATE</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Story and message platform</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713232" y="1737360"/>
            <a:ext cx="10771632" cy="960120"/>
          </a:xfrm>
          <a:prstGeom prst="roundRect">
            <a:avLst>
              <a:gd name="adj" fmla="val 7619"/>
            </a:avLst>
          </a:prstGeom>
          <a:solidFill>
            <a:srgbClr val="173B35"/>
          </a:solidFill>
          <a:ln w="12700">
            <a:solidFill>
              <a:srgbClr val="173B35"/>
            </a:solidFill>
            <a:prstDash val="solid"/>
          </a:ln>
        </p:spPr>
      </p:sp>
      <p:sp>
        <p:nvSpPr>
          <p:cNvPr id="9" name="Text 7"/>
          <p:cNvSpPr/>
          <p:nvPr/>
        </p:nvSpPr>
        <p:spPr>
          <a:xfrm>
            <a:off x="1024128" y="1984248"/>
            <a:ext cx="10104120" cy="347472"/>
          </a:xfrm>
          <a:prstGeom prst="rect">
            <a:avLst/>
          </a:prstGeom>
          <a:noFill/>
          <a:ln/>
        </p:spPr>
        <p:txBody>
          <a:bodyPr wrap="square" lIns="0" tIns="0" rIns="0" bIns="0" rtlCol="0" anchor="ctr">
            <a:normAutofit/>
          </a:bodyPr>
          <a:lstStyle/>
          <a:p>
            <a:pPr algn="ctr" indent="0" marL="0">
              <a:buNone/>
            </a:pPr>
            <a:r>
              <a:rPr lang="en-US" sz="1500" b="1" dirty="0">
                <a:solidFill>
                  <a:srgbClr val="FFFFFF"/>
                </a:solidFill>
                <a:latin typeface="Aptos" pitchFamily="34" charset="0"/>
                <a:ea typeface="Aptos" pitchFamily="34" charset="-122"/>
                <a:cs typeface="Aptos" pitchFamily="34" charset="-120"/>
              </a:rPr>
              <a:t>Core story: how we came to live in New Aiyansh - including language, culture, history, family lineage, and the continuing life of the community.</a:t>
            </a:r>
            <a:endParaRPr lang="en-US" sz="1500" dirty="0"/>
          </a:p>
        </p:txBody>
      </p:sp>
      <p:sp>
        <p:nvSpPr>
          <p:cNvPr id="10" name="Shape 8"/>
          <p:cNvSpPr/>
          <p:nvPr/>
        </p:nvSpPr>
        <p:spPr>
          <a:xfrm>
            <a:off x="713232" y="3172968"/>
            <a:ext cx="2450592" cy="1691640"/>
          </a:xfrm>
          <a:prstGeom prst="roundRect">
            <a:avLst>
              <a:gd name="adj" fmla="val 4324"/>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1" name="Shape 9"/>
          <p:cNvSpPr/>
          <p:nvPr/>
        </p:nvSpPr>
        <p:spPr>
          <a:xfrm>
            <a:off x="713232" y="3172968"/>
            <a:ext cx="73152" cy="1691640"/>
          </a:xfrm>
          <a:prstGeom prst="rect">
            <a:avLst/>
          </a:prstGeom>
          <a:solidFill>
            <a:srgbClr val="B68B32"/>
          </a:solidFill>
          <a:ln w="12700">
            <a:solidFill>
              <a:srgbClr val="B68B32"/>
            </a:solidFill>
            <a:prstDash val="solid"/>
          </a:ln>
        </p:spPr>
      </p:sp>
      <p:sp>
        <p:nvSpPr>
          <p:cNvPr id="12" name="Text 10"/>
          <p:cNvSpPr/>
          <p:nvPr/>
        </p:nvSpPr>
        <p:spPr>
          <a:xfrm>
            <a:off x="914400" y="3337560"/>
            <a:ext cx="2048256" cy="310896"/>
          </a:xfrm>
          <a:prstGeom prst="rect">
            <a:avLst/>
          </a:prstGeom>
          <a:noFill/>
          <a:ln/>
        </p:spPr>
        <p:txBody>
          <a:bodyPr wrap="square" lIns="0" tIns="0" rIns="0" bIns="0" rtlCol="0" anchor="ctr">
            <a:normAutofit/>
          </a:bodyPr>
          <a:lstStyle/>
          <a:p>
            <a:pPr indent="0" marL="0">
              <a:buNone/>
            </a:pPr>
            <a:r>
              <a:rPr lang="en-US" sz="1250" b="1" dirty="0">
                <a:solidFill>
                  <a:srgbClr val="173B35"/>
                </a:solidFill>
                <a:latin typeface="Aptos" pitchFamily="34" charset="0"/>
                <a:ea typeface="Aptos" pitchFamily="34" charset="-122"/>
                <a:cs typeface="Aptos" pitchFamily="34" charset="-120"/>
              </a:rPr>
              <a:t>Place</a:t>
            </a:r>
            <a:endParaRPr lang="en-US" sz="1250" dirty="0"/>
          </a:p>
        </p:txBody>
      </p:sp>
      <p:sp>
        <p:nvSpPr>
          <p:cNvPr id="13" name="Text 11"/>
          <p:cNvSpPr/>
          <p:nvPr/>
        </p:nvSpPr>
        <p:spPr>
          <a:xfrm>
            <a:off x="914400" y="3721608"/>
            <a:ext cx="2048256" cy="1033272"/>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Where NAIC is located and how New Aiyansh sits within the Nisga’a Nation.</a:t>
            </a:r>
            <a:endParaRPr lang="en-US" sz="880" dirty="0"/>
          </a:p>
        </p:txBody>
      </p:sp>
      <p:sp>
        <p:nvSpPr>
          <p:cNvPr id="14" name="Shape 12"/>
          <p:cNvSpPr/>
          <p:nvPr/>
        </p:nvSpPr>
        <p:spPr>
          <a:xfrm>
            <a:off x="3456432" y="3172968"/>
            <a:ext cx="2450592" cy="1691640"/>
          </a:xfrm>
          <a:prstGeom prst="roundRect">
            <a:avLst>
              <a:gd name="adj" fmla="val 4324"/>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5" name="Shape 13"/>
          <p:cNvSpPr/>
          <p:nvPr/>
        </p:nvSpPr>
        <p:spPr>
          <a:xfrm>
            <a:off x="3456432" y="3172968"/>
            <a:ext cx="73152" cy="1691640"/>
          </a:xfrm>
          <a:prstGeom prst="rect">
            <a:avLst/>
          </a:prstGeom>
          <a:solidFill>
            <a:srgbClr val="5A8D84"/>
          </a:solidFill>
          <a:ln w="12700">
            <a:solidFill>
              <a:srgbClr val="5A8D84"/>
            </a:solidFill>
            <a:prstDash val="solid"/>
          </a:ln>
        </p:spPr>
      </p:sp>
      <p:sp>
        <p:nvSpPr>
          <p:cNvPr id="16" name="Text 14"/>
          <p:cNvSpPr/>
          <p:nvPr/>
        </p:nvSpPr>
        <p:spPr>
          <a:xfrm>
            <a:off x="3657600" y="3337560"/>
            <a:ext cx="2048256" cy="310896"/>
          </a:xfrm>
          <a:prstGeom prst="rect">
            <a:avLst/>
          </a:prstGeom>
          <a:noFill/>
          <a:ln/>
        </p:spPr>
        <p:txBody>
          <a:bodyPr wrap="square" lIns="0" tIns="0" rIns="0" bIns="0" rtlCol="0" anchor="ctr">
            <a:normAutofit/>
          </a:bodyPr>
          <a:lstStyle/>
          <a:p>
            <a:pPr indent="0" marL="0">
              <a:buNone/>
            </a:pPr>
            <a:r>
              <a:rPr lang="en-US" sz="1250" b="1" dirty="0">
                <a:solidFill>
                  <a:srgbClr val="173B35"/>
                </a:solidFill>
                <a:latin typeface="Aptos" pitchFamily="34" charset="0"/>
                <a:ea typeface="Aptos" pitchFamily="34" charset="-122"/>
                <a:cs typeface="Aptos" pitchFamily="34" charset="-120"/>
              </a:rPr>
              <a:t>History</a:t>
            </a:r>
            <a:endParaRPr lang="en-US" sz="1250" dirty="0"/>
          </a:p>
        </p:txBody>
      </p:sp>
      <p:sp>
        <p:nvSpPr>
          <p:cNvPr id="17" name="Text 15"/>
          <p:cNvSpPr/>
          <p:nvPr/>
        </p:nvSpPr>
        <p:spPr>
          <a:xfrm>
            <a:off x="3657600" y="3721608"/>
            <a:ext cx="2048256" cy="1033272"/>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The story going back to the 1800s and from Time Before Memory.</a:t>
            </a:r>
            <a:endParaRPr lang="en-US" sz="880" dirty="0"/>
          </a:p>
        </p:txBody>
      </p:sp>
      <p:sp>
        <p:nvSpPr>
          <p:cNvPr id="18" name="Shape 16"/>
          <p:cNvSpPr/>
          <p:nvPr/>
        </p:nvSpPr>
        <p:spPr>
          <a:xfrm>
            <a:off x="6199632" y="3172968"/>
            <a:ext cx="2450592" cy="1691640"/>
          </a:xfrm>
          <a:prstGeom prst="roundRect">
            <a:avLst>
              <a:gd name="adj" fmla="val 4324"/>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19" name="Shape 17"/>
          <p:cNvSpPr/>
          <p:nvPr/>
        </p:nvSpPr>
        <p:spPr>
          <a:xfrm>
            <a:off x="6199632" y="3172968"/>
            <a:ext cx="73152" cy="1691640"/>
          </a:xfrm>
          <a:prstGeom prst="rect">
            <a:avLst/>
          </a:prstGeom>
          <a:solidFill>
            <a:srgbClr val="B96B46"/>
          </a:solidFill>
          <a:ln w="12700">
            <a:solidFill>
              <a:srgbClr val="B96B46"/>
            </a:solidFill>
            <a:prstDash val="solid"/>
          </a:ln>
        </p:spPr>
      </p:sp>
      <p:sp>
        <p:nvSpPr>
          <p:cNvPr id="20" name="Text 18"/>
          <p:cNvSpPr/>
          <p:nvPr/>
        </p:nvSpPr>
        <p:spPr>
          <a:xfrm>
            <a:off x="6400800" y="3337560"/>
            <a:ext cx="2048256" cy="310896"/>
          </a:xfrm>
          <a:prstGeom prst="rect">
            <a:avLst/>
          </a:prstGeom>
          <a:noFill/>
          <a:ln/>
        </p:spPr>
        <p:txBody>
          <a:bodyPr wrap="square" lIns="0" tIns="0" rIns="0" bIns="0" rtlCol="0" anchor="ctr">
            <a:normAutofit/>
          </a:bodyPr>
          <a:lstStyle/>
          <a:p>
            <a:pPr indent="0" marL="0">
              <a:buNone/>
            </a:pPr>
            <a:r>
              <a:rPr lang="en-US" sz="1250" b="1" dirty="0">
                <a:solidFill>
                  <a:srgbClr val="173B35"/>
                </a:solidFill>
                <a:latin typeface="Aptos" pitchFamily="34" charset="0"/>
                <a:ea typeface="Aptos" pitchFamily="34" charset="-122"/>
                <a:cs typeface="Aptos" pitchFamily="34" charset="-120"/>
              </a:rPr>
              <a:t>Culture + language</a:t>
            </a:r>
            <a:endParaRPr lang="en-US" sz="1250" dirty="0"/>
          </a:p>
        </p:txBody>
      </p:sp>
      <p:sp>
        <p:nvSpPr>
          <p:cNvPr id="21" name="Text 19"/>
          <p:cNvSpPr/>
          <p:nvPr/>
        </p:nvSpPr>
        <p:spPr>
          <a:xfrm>
            <a:off x="6400800" y="3721608"/>
            <a:ext cx="2048256" cy="1033272"/>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A living story of knowledge, sacredness, family, language and continuity.</a:t>
            </a:r>
            <a:endParaRPr lang="en-US" sz="880" dirty="0"/>
          </a:p>
        </p:txBody>
      </p:sp>
      <p:sp>
        <p:nvSpPr>
          <p:cNvPr id="22" name="Shape 20"/>
          <p:cNvSpPr/>
          <p:nvPr/>
        </p:nvSpPr>
        <p:spPr>
          <a:xfrm>
            <a:off x="8942832" y="3172968"/>
            <a:ext cx="2450592" cy="1691640"/>
          </a:xfrm>
          <a:prstGeom prst="roundRect">
            <a:avLst>
              <a:gd name="adj" fmla="val 4324"/>
            </a:avLst>
          </a:prstGeom>
          <a:solidFill>
            <a:srgbClr val="FFFDF8"/>
          </a:solidFill>
          <a:ln w="10160">
            <a:solidFill>
              <a:srgbClr val="D8CCB8"/>
            </a:solidFill>
            <a:prstDash val="solid"/>
          </a:ln>
          <a:effectLst>
            <a:outerShdw sx="100000" sy="100000" kx="0" ky="0" algn="bl" rotWithShape="0" blurRad="12700" dist="50800" dir="2700000">
              <a:srgbClr val="D7C9B5">
                <a:alpha val="11000"/>
              </a:srgbClr>
            </a:outerShdw>
          </a:effectLst>
        </p:spPr>
      </p:sp>
      <p:sp>
        <p:nvSpPr>
          <p:cNvPr id="23" name="Shape 21"/>
          <p:cNvSpPr/>
          <p:nvPr/>
        </p:nvSpPr>
        <p:spPr>
          <a:xfrm>
            <a:off x="8942832" y="3172968"/>
            <a:ext cx="73152" cy="1691640"/>
          </a:xfrm>
          <a:prstGeom prst="rect">
            <a:avLst/>
          </a:prstGeom>
          <a:solidFill>
            <a:srgbClr val="2F594D"/>
          </a:solidFill>
          <a:ln w="12700">
            <a:solidFill>
              <a:srgbClr val="2F594D"/>
            </a:solidFill>
            <a:prstDash val="solid"/>
          </a:ln>
        </p:spPr>
      </p:sp>
      <p:sp>
        <p:nvSpPr>
          <p:cNvPr id="24" name="Text 22"/>
          <p:cNvSpPr/>
          <p:nvPr/>
        </p:nvSpPr>
        <p:spPr>
          <a:xfrm>
            <a:off x="9144000" y="3337560"/>
            <a:ext cx="2048256" cy="310896"/>
          </a:xfrm>
          <a:prstGeom prst="rect">
            <a:avLst/>
          </a:prstGeom>
          <a:noFill/>
          <a:ln/>
        </p:spPr>
        <p:txBody>
          <a:bodyPr wrap="square" lIns="0" tIns="0" rIns="0" bIns="0" rtlCol="0" anchor="ctr">
            <a:normAutofit/>
          </a:bodyPr>
          <a:lstStyle/>
          <a:p>
            <a:pPr indent="0" marL="0">
              <a:buNone/>
            </a:pPr>
            <a:r>
              <a:rPr lang="en-US" sz="1250" b="1" dirty="0">
                <a:solidFill>
                  <a:srgbClr val="173B35"/>
                </a:solidFill>
                <a:latin typeface="Aptos" pitchFamily="34" charset="0"/>
                <a:ea typeface="Aptos" pitchFamily="34" charset="-122"/>
                <a:cs typeface="Aptos" pitchFamily="34" charset="-120"/>
              </a:rPr>
              <a:t>Contemporary life</a:t>
            </a:r>
            <a:endParaRPr lang="en-US" sz="1250" dirty="0"/>
          </a:p>
        </p:txBody>
      </p:sp>
      <p:sp>
        <p:nvSpPr>
          <p:cNvPr id="25" name="Text 23"/>
          <p:cNvSpPr/>
          <p:nvPr/>
        </p:nvSpPr>
        <p:spPr>
          <a:xfrm>
            <a:off x="9144000" y="3721608"/>
            <a:ext cx="2048256" cy="1033272"/>
          </a:xfrm>
          <a:prstGeom prst="rect">
            <a:avLst/>
          </a:prstGeom>
          <a:noFill/>
          <a:ln/>
        </p:spPr>
        <p:txBody>
          <a:bodyPr wrap="square" lIns="254" tIns="254" rIns="254" bIns="254" rtlCol="0" anchor="t">
            <a:normAutofit/>
          </a:bodyPr>
          <a:lstStyle/>
          <a:p>
            <a:pPr indent="0" marL="0">
              <a:buNone/>
            </a:pPr>
            <a:r>
              <a:rPr lang="en-US" sz="880" dirty="0">
                <a:solidFill>
                  <a:srgbClr val="253330"/>
                </a:solidFill>
                <a:latin typeface="Aptos" pitchFamily="34" charset="0"/>
                <a:ea typeface="Aptos" pitchFamily="34" charset="-122"/>
                <a:cs typeface="Aptos" pitchFamily="34" charset="-120"/>
              </a:rPr>
              <a:t>The Centre as a present-day community, learning and visitor resource.</a:t>
            </a:r>
            <a:endParaRPr lang="en-US" sz="880" dirty="0"/>
          </a:p>
        </p:txBody>
      </p:sp>
      <p:sp>
        <p:nvSpPr>
          <p:cNvPr id="26" name="Shape 24"/>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7" name="Text 25"/>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Message discipline: every tool should reinforce the same core story while adapting to each audience.</a:t>
            </a:r>
            <a:endParaRPr lang="en-US" sz="770" dirty="0"/>
          </a:p>
        </p:txBody>
      </p:sp>
      <p:sp>
        <p:nvSpPr>
          <p:cNvPr id="28" name="Text 26"/>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9" name="Text 27"/>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08</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0" y="0"/>
            <a:ext cx="12191695" cy="256032"/>
          </a:xfrm>
          <a:prstGeom prst="rect">
            <a:avLst/>
          </a:prstGeom>
          <a:solidFill>
            <a:srgbClr val="173B35"/>
          </a:solidFill>
          <a:ln w="12700">
            <a:solidFill>
              <a:srgbClr val="173B35"/>
            </a:solidFill>
            <a:prstDash val="solid"/>
          </a:ln>
        </p:spPr>
      </p:sp>
      <p:sp>
        <p:nvSpPr>
          <p:cNvPr id="3" name="Shape 1"/>
          <p:cNvSpPr/>
          <p:nvPr/>
        </p:nvSpPr>
        <p:spPr>
          <a:xfrm>
            <a:off x="0" y="256032"/>
            <a:ext cx="12191695" cy="45720"/>
          </a:xfrm>
          <a:prstGeom prst="rect">
            <a:avLst/>
          </a:prstGeom>
          <a:solidFill>
            <a:srgbClr val="B68B32"/>
          </a:solidFill>
          <a:ln w="12700">
            <a:solidFill>
              <a:srgbClr val="B68B32"/>
            </a:solidFill>
            <a:prstDash val="solid"/>
          </a:ln>
        </p:spPr>
      </p:sp>
      <p:sp>
        <p:nvSpPr>
          <p:cNvPr id="4" name="Shape 2"/>
          <p:cNvSpPr/>
          <p:nvPr/>
        </p:nvSpPr>
        <p:spPr>
          <a:xfrm>
            <a:off x="9052560" y="-1097280"/>
            <a:ext cx="3840480" cy="3200400"/>
          </a:xfrm>
          <a:prstGeom prst="arc">
            <a:avLst/>
          </a:prstGeom>
          <a:noFill/>
          <a:ln w="228600">
            <a:solidFill>
              <a:srgbClr val="E6EDE3">
                <a:alpha val="82000"/>
              </a:srgbClr>
            </a:solidFill>
            <a:prstDash val="solid"/>
          </a:ln>
        </p:spPr>
      </p:sp>
      <p:sp>
        <p:nvSpPr>
          <p:cNvPr id="5" name="Text 3"/>
          <p:cNvSpPr/>
          <p:nvPr/>
        </p:nvSpPr>
        <p:spPr>
          <a:xfrm>
            <a:off x="640080" y="566928"/>
            <a:ext cx="7772400" cy="219456"/>
          </a:xfrm>
          <a:prstGeom prst="rect">
            <a:avLst/>
          </a:prstGeom>
          <a:noFill/>
          <a:ln/>
        </p:spPr>
        <p:txBody>
          <a:bodyPr wrap="square" lIns="0" tIns="0" rIns="0" bIns="0" rtlCol="0" anchor="ctr"/>
          <a:lstStyle/>
          <a:p>
            <a:pPr indent="0" marL="0">
              <a:buNone/>
            </a:pPr>
            <a:r>
              <a:rPr lang="en-US" sz="850" b="1" dirty="0">
                <a:solidFill>
                  <a:srgbClr val="B68B32"/>
                </a:solidFill>
                <a:latin typeface="Aptos" pitchFamily="34" charset="0"/>
                <a:ea typeface="Aptos" pitchFamily="34" charset="-122"/>
                <a:cs typeface="Aptos" pitchFamily="34" charset="-120"/>
              </a:rPr>
              <a:t>BRAND DIRECTION</a:t>
            </a:r>
            <a:endParaRPr lang="en-US" sz="850" dirty="0"/>
          </a:p>
        </p:txBody>
      </p:sp>
      <p:sp>
        <p:nvSpPr>
          <p:cNvPr id="6" name="Text 4"/>
          <p:cNvSpPr/>
          <p:nvPr/>
        </p:nvSpPr>
        <p:spPr>
          <a:xfrm>
            <a:off x="640080" y="841248"/>
            <a:ext cx="8823960" cy="621792"/>
          </a:xfrm>
          <a:prstGeom prst="rect">
            <a:avLst/>
          </a:prstGeom>
          <a:noFill/>
          <a:ln/>
        </p:spPr>
        <p:txBody>
          <a:bodyPr wrap="square" lIns="0" tIns="0" rIns="0" bIns="0" rtlCol="0" anchor="ctr">
            <a:normAutofit/>
          </a:bodyPr>
          <a:lstStyle/>
          <a:p>
            <a:pPr indent="0" marL="0">
              <a:buNone/>
            </a:pPr>
            <a:r>
              <a:rPr lang="en-US" sz="2500" b="1" dirty="0">
                <a:solidFill>
                  <a:srgbClr val="173B35"/>
                </a:solidFill>
                <a:latin typeface="Georgia" pitchFamily="34" charset="0"/>
                <a:ea typeface="Georgia" pitchFamily="34" charset="-122"/>
                <a:cs typeface="Georgia" pitchFamily="34" charset="-120"/>
              </a:rPr>
              <a:t>Look, feel and cultural tone</a:t>
            </a:r>
            <a:endParaRPr lang="en-US" sz="2500" dirty="0"/>
          </a:p>
        </p:txBody>
      </p:sp>
      <p:sp>
        <p:nvSpPr>
          <p:cNvPr id="7" name="Shape 5"/>
          <p:cNvSpPr/>
          <p:nvPr/>
        </p:nvSpPr>
        <p:spPr>
          <a:xfrm>
            <a:off x="640080" y="1572768"/>
            <a:ext cx="1051560" cy="0"/>
          </a:xfrm>
          <a:prstGeom prst="line">
            <a:avLst/>
          </a:prstGeom>
          <a:noFill/>
          <a:ln w="38100">
            <a:solidFill>
              <a:srgbClr val="B68B32"/>
            </a:solidFill>
            <a:prstDash val="solid"/>
          </a:ln>
        </p:spPr>
      </p:sp>
      <p:sp>
        <p:nvSpPr>
          <p:cNvPr id="8" name="Shape 6"/>
          <p:cNvSpPr/>
          <p:nvPr/>
        </p:nvSpPr>
        <p:spPr>
          <a:xfrm>
            <a:off x="713232" y="1828800"/>
            <a:ext cx="2468880" cy="2103120"/>
          </a:xfrm>
          <a:prstGeom prst="roundRect">
            <a:avLst>
              <a:gd name="adj" fmla="val 3478"/>
            </a:avLst>
          </a:prstGeom>
          <a:solidFill>
            <a:srgbClr val="FFFDF8"/>
          </a:solidFill>
          <a:ln w="10160">
            <a:solidFill>
              <a:srgbClr val="D8CCB8"/>
            </a:solidFill>
            <a:prstDash val="solid"/>
          </a:ln>
          <a:effectLst>
            <a:outerShdw sx="100000" sy="100000" kx="0" ky="0" algn="bl" rotWithShape="0" blurRad="12700" dist="50800" dir="2700000">
              <a:srgbClr val="D7C9B5">
                <a:alpha val="12000"/>
              </a:srgbClr>
            </a:outerShdw>
          </a:effectLst>
        </p:spPr>
      </p:sp>
      <p:sp>
        <p:nvSpPr>
          <p:cNvPr id="9" name="Shape 7"/>
          <p:cNvSpPr/>
          <p:nvPr/>
        </p:nvSpPr>
        <p:spPr>
          <a:xfrm>
            <a:off x="1490472" y="2130552"/>
            <a:ext cx="914400" cy="914400"/>
          </a:xfrm>
          <a:prstGeom prst="ellipse">
            <a:avLst/>
          </a:prstGeom>
          <a:solidFill>
            <a:srgbClr val="B68B32"/>
          </a:solidFill>
          <a:ln w="12700">
            <a:solidFill>
              <a:srgbClr val="B68B32"/>
            </a:solidFill>
            <a:prstDash val="solid"/>
          </a:ln>
        </p:spPr>
      </p:sp>
      <p:sp>
        <p:nvSpPr>
          <p:cNvPr id="10" name="Text 8"/>
          <p:cNvSpPr/>
          <p:nvPr/>
        </p:nvSpPr>
        <p:spPr>
          <a:xfrm>
            <a:off x="859536" y="3246120"/>
            <a:ext cx="2176272" cy="201168"/>
          </a:xfrm>
          <a:prstGeom prst="rect">
            <a:avLst/>
          </a:prstGeom>
          <a:noFill/>
          <a:ln/>
        </p:spPr>
        <p:txBody>
          <a:bodyPr wrap="square" lIns="0" tIns="0" rIns="0" bIns="0" rtlCol="0" anchor="ctr">
            <a:normAutofit/>
          </a:bodyPr>
          <a:lstStyle/>
          <a:p>
            <a:pPr algn="ctr" indent="0" marL="0">
              <a:buNone/>
            </a:pPr>
            <a:r>
              <a:rPr lang="en-US" sz="1130" b="1" dirty="0">
                <a:solidFill>
                  <a:srgbClr val="173B35"/>
                </a:solidFill>
                <a:latin typeface="Aptos" pitchFamily="34" charset="0"/>
                <a:ea typeface="Aptos" pitchFamily="34" charset="-122"/>
                <a:cs typeface="Aptos" pitchFamily="34" charset="-120"/>
              </a:rPr>
              <a:t>Knowledgeable</a:t>
            </a:r>
            <a:endParaRPr lang="en-US" sz="1130" dirty="0"/>
          </a:p>
        </p:txBody>
      </p:sp>
      <p:sp>
        <p:nvSpPr>
          <p:cNvPr id="11" name="Text 9"/>
          <p:cNvSpPr/>
          <p:nvPr/>
        </p:nvSpPr>
        <p:spPr>
          <a:xfrm>
            <a:off x="914400" y="3584448"/>
            <a:ext cx="2066544" cy="201168"/>
          </a:xfrm>
          <a:prstGeom prst="rect">
            <a:avLst/>
          </a:prstGeom>
          <a:noFill/>
          <a:ln/>
        </p:spPr>
        <p:txBody>
          <a:bodyPr wrap="square" lIns="0" tIns="0" rIns="0" bIns="0" rtlCol="0" anchor="ctr">
            <a:normAutofit/>
          </a:bodyPr>
          <a:lstStyle/>
          <a:p>
            <a:pPr algn="ctr" indent="0" marL="0">
              <a:buNone/>
            </a:pPr>
            <a:r>
              <a:rPr lang="en-US" sz="770" dirty="0">
                <a:solidFill>
                  <a:srgbClr val="253330"/>
                </a:solidFill>
                <a:latin typeface="Aptos" pitchFamily="34" charset="0"/>
                <a:ea typeface="Aptos" pitchFamily="34" charset="-122"/>
                <a:cs typeface="Aptos" pitchFamily="34" charset="-120"/>
              </a:rPr>
              <a:t>Clear, accurate, well-organized information.</a:t>
            </a:r>
            <a:endParaRPr lang="en-US" sz="770" dirty="0"/>
          </a:p>
        </p:txBody>
      </p:sp>
      <p:sp>
        <p:nvSpPr>
          <p:cNvPr id="12" name="Shape 10"/>
          <p:cNvSpPr/>
          <p:nvPr/>
        </p:nvSpPr>
        <p:spPr>
          <a:xfrm>
            <a:off x="3456432" y="1828800"/>
            <a:ext cx="2468880" cy="2103120"/>
          </a:xfrm>
          <a:prstGeom prst="roundRect">
            <a:avLst>
              <a:gd name="adj" fmla="val 3478"/>
            </a:avLst>
          </a:prstGeom>
          <a:solidFill>
            <a:srgbClr val="FFFDF8"/>
          </a:solidFill>
          <a:ln w="10160">
            <a:solidFill>
              <a:srgbClr val="D8CCB8"/>
            </a:solidFill>
            <a:prstDash val="solid"/>
          </a:ln>
          <a:effectLst>
            <a:outerShdw sx="100000" sy="100000" kx="0" ky="0" algn="bl" rotWithShape="0" blurRad="12700" dist="50800" dir="2700000">
              <a:srgbClr val="D7C9B5">
                <a:alpha val="12000"/>
              </a:srgbClr>
            </a:outerShdw>
          </a:effectLst>
        </p:spPr>
      </p:sp>
      <p:sp>
        <p:nvSpPr>
          <p:cNvPr id="13" name="Shape 11"/>
          <p:cNvSpPr/>
          <p:nvPr/>
        </p:nvSpPr>
        <p:spPr>
          <a:xfrm>
            <a:off x="4233672" y="2130552"/>
            <a:ext cx="914400" cy="914400"/>
          </a:xfrm>
          <a:prstGeom prst="ellipse">
            <a:avLst/>
          </a:prstGeom>
          <a:solidFill>
            <a:srgbClr val="5A8D84"/>
          </a:solidFill>
          <a:ln w="12700">
            <a:solidFill>
              <a:srgbClr val="5A8D84"/>
            </a:solidFill>
            <a:prstDash val="solid"/>
          </a:ln>
        </p:spPr>
      </p:sp>
      <p:sp>
        <p:nvSpPr>
          <p:cNvPr id="14" name="Text 12"/>
          <p:cNvSpPr/>
          <p:nvPr/>
        </p:nvSpPr>
        <p:spPr>
          <a:xfrm>
            <a:off x="3602736" y="3246120"/>
            <a:ext cx="2176272" cy="201168"/>
          </a:xfrm>
          <a:prstGeom prst="rect">
            <a:avLst/>
          </a:prstGeom>
          <a:noFill/>
          <a:ln/>
        </p:spPr>
        <p:txBody>
          <a:bodyPr wrap="square" lIns="0" tIns="0" rIns="0" bIns="0" rtlCol="0" anchor="ctr">
            <a:normAutofit/>
          </a:bodyPr>
          <a:lstStyle/>
          <a:p>
            <a:pPr algn="ctr" indent="0" marL="0">
              <a:buNone/>
            </a:pPr>
            <a:r>
              <a:rPr lang="en-US" sz="1130" b="1" dirty="0">
                <a:solidFill>
                  <a:srgbClr val="173B35"/>
                </a:solidFill>
                <a:latin typeface="Aptos" pitchFamily="34" charset="0"/>
                <a:ea typeface="Aptos" pitchFamily="34" charset="-122"/>
                <a:cs typeface="Aptos" pitchFamily="34" charset="-120"/>
              </a:rPr>
              <a:t>Historical</a:t>
            </a:r>
            <a:endParaRPr lang="en-US" sz="1130" dirty="0"/>
          </a:p>
        </p:txBody>
      </p:sp>
      <p:sp>
        <p:nvSpPr>
          <p:cNvPr id="15" name="Text 13"/>
          <p:cNvSpPr/>
          <p:nvPr/>
        </p:nvSpPr>
        <p:spPr>
          <a:xfrm>
            <a:off x="3657600" y="3584448"/>
            <a:ext cx="2066544" cy="201168"/>
          </a:xfrm>
          <a:prstGeom prst="rect">
            <a:avLst/>
          </a:prstGeom>
          <a:noFill/>
          <a:ln/>
        </p:spPr>
        <p:txBody>
          <a:bodyPr wrap="square" lIns="0" tIns="0" rIns="0" bIns="0" rtlCol="0" anchor="ctr">
            <a:normAutofit/>
          </a:bodyPr>
          <a:lstStyle/>
          <a:p>
            <a:pPr algn="ctr" indent="0" marL="0">
              <a:buNone/>
            </a:pPr>
            <a:r>
              <a:rPr lang="en-US" sz="770" dirty="0">
                <a:solidFill>
                  <a:srgbClr val="253330"/>
                </a:solidFill>
                <a:latin typeface="Aptos" pitchFamily="34" charset="0"/>
                <a:ea typeface="Aptos" pitchFamily="34" charset="-122"/>
                <a:cs typeface="Aptos" pitchFamily="34" charset="-120"/>
              </a:rPr>
              <a:t>Archival photos, timelines, place-based context.</a:t>
            </a:r>
            <a:endParaRPr lang="en-US" sz="770" dirty="0"/>
          </a:p>
        </p:txBody>
      </p:sp>
      <p:sp>
        <p:nvSpPr>
          <p:cNvPr id="16" name="Shape 14"/>
          <p:cNvSpPr/>
          <p:nvPr/>
        </p:nvSpPr>
        <p:spPr>
          <a:xfrm>
            <a:off x="6199632" y="1828800"/>
            <a:ext cx="2468880" cy="2103120"/>
          </a:xfrm>
          <a:prstGeom prst="roundRect">
            <a:avLst>
              <a:gd name="adj" fmla="val 3478"/>
            </a:avLst>
          </a:prstGeom>
          <a:solidFill>
            <a:srgbClr val="FFFDF8"/>
          </a:solidFill>
          <a:ln w="10160">
            <a:solidFill>
              <a:srgbClr val="D8CCB8"/>
            </a:solidFill>
            <a:prstDash val="solid"/>
          </a:ln>
          <a:effectLst>
            <a:outerShdw sx="100000" sy="100000" kx="0" ky="0" algn="bl" rotWithShape="0" blurRad="12700" dist="50800" dir="2700000">
              <a:srgbClr val="D7C9B5">
                <a:alpha val="12000"/>
              </a:srgbClr>
            </a:outerShdw>
          </a:effectLst>
        </p:spPr>
      </p:sp>
      <p:sp>
        <p:nvSpPr>
          <p:cNvPr id="17" name="Shape 15"/>
          <p:cNvSpPr/>
          <p:nvPr/>
        </p:nvSpPr>
        <p:spPr>
          <a:xfrm>
            <a:off x="6976872" y="2130552"/>
            <a:ext cx="914400" cy="914400"/>
          </a:xfrm>
          <a:prstGeom prst="ellipse">
            <a:avLst/>
          </a:prstGeom>
          <a:solidFill>
            <a:srgbClr val="B96B46"/>
          </a:solidFill>
          <a:ln w="12700">
            <a:solidFill>
              <a:srgbClr val="B96B46"/>
            </a:solidFill>
            <a:prstDash val="solid"/>
          </a:ln>
        </p:spPr>
      </p:sp>
      <p:sp>
        <p:nvSpPr>
          <p:cNvPr id="18" name="Text 16"/>
          <p:cNvSpPr/>
          <p:nvPr/>
        </p:nvSpPr>
        <p:spPr>
          <a:xfrm>
            <a:off x="6345936" y="3246120"/>
            <a:ext cx="2176272" cy="201168"/>
          </a:xfrm>
          <a:prstGeom prst="rect">
            <a:avLst/>
          </a:prstGeom>
          <a:noFill/>
          <a:ln/>
        </p:spPr>
        <p:txBody>
          <a:bodyPr wrap="square" lIns="0" tIns="0" rIns="0" bIns="0" rtlCol="0" anchor="ctr">
            <a:normAutofit/>
          </a:bodyPr>
          <a:lstStyle/>
          <a:p>
            <a:pPr algn="ctr" indent="0" marL="0">
              <a:buNone/>
            </a:pPr>
            <a:r>
              <a:rPr lang="en-US" sz="1130" b="1" dirty="0">
                <a:solidFill>
                  <a:srgbClr val="173B35"/>
                </a:solidFill>
                <a:latin typeface="Aptos" pitchFamily="34" charset="0"/>
                <a:ea typeface="Aptos" pitchFamily="34" charset="-122"/>
                <a:cs typeface="Aptos" pitchFamily="34" charset="-120"/>
              </a:rPr>
              <a:t>Sacred</a:t>
            </a:r>
            <a:endParaRPr lang="en-US" sz="1130" dirty="0"/>
          </a:p>
        </p:txBody>
      </p:sp>
      <p:sp>
        <p:nvSpPr>
          <p:cNvPr id="19" name="Text 17"/>
          <p:cNvSpPr/>
          <p:nvPr/>
        </p:nvSpPr>
        <p:spPr>
          <a:xfrm>
            <a:off x="6400800" y="3584448"/>
            <a:ext cx="2066544" cy="201168"/>
          </a:xfrm>
          <a:prstGeom prst="rect">
            <a:avLst/>
          </a:prstGeom>
          <a:noFill/>
          <a:ln/>
        </p:spPr>
        <p:txBody>
          <a:bodyPr wrap="square" lIns="0" tIns="0" rIns="0" bIns="0" rtlCol="0" anchor="ctr">
            <a:normAutofit/>
          </a:bodyPr>
          <a:lstStyle/>
          <a:p>
            <a:pPr algn="ctr" indent="0" marL="0">
              <a:buNone/>
            </a:pPr>
            <a:r>
              <a:rPr lang="en-US" sz="770" dirty="0">
                <a:solidFill>
                  <a:srgbClr val="253330"/>
                </a:solidFill>
                <a:latin typeface="Aptos" pitchFamily="34" charset="0"/>
                <a:ea typeface="Aptos" pitchFamily="34" charset="-122"/>
                <a:cs typeface="Aptos" pitchFamily="34" charset="-120"/>
              </a:rPr>
              <a:t>Respectful treatment of culture, language and protocols.</a:t>
            </a:r>
            <a:endParaRPr lang="en-US" sz="770" dirty="0"/>
          </a:p>
        </p:txBody>
      </p:sp>
      <p:sp>
        <p:nvSpPr>
          <p:cNvPr id="20" name="Shape 18"/>
          <p:cNvSpPr/>
          <p:nvPr/>
        </p:nvSpPr>
        <p:spPr>
          <a:xfrm>
            <a:off x="8942832" y="1828800"/>
            <a:ext cx="2468880" cy="2103120"/>
          </a:xfrm>
          <a:prstGeom prst="roundRect">
            <a:avLst>
              <a:gd name="adj" fmla="val 3478"/>
            </a:avLst>
          </a:prstGeom>
          <a:solidFill>
            <a:srgbClr val="FFFDF8"/>
          </a:solidFill>
          <a:ln w="10160">
            <a:solidFill>
              <a:srgbClr val="D8CCB8"/>
            </a:solidFill>
            <a:prstDash val="solid"/>
          </a:ln>
          <a:effectLst>
            <a:outerShdw sx="100000" sy="100000" kx="0" ky="0" algn="bl" rotWithShape="0" blurRad="12700" dist="50800" dir="2700000">
              <a:srgbClr val="D7C9B5">
                <a:alpha val="12000"/>
              </a:srgbClr>
            </a:outerShdw>
          </a:effectLst>
        </p:spPr>
      </p:sp>
      <p:sp>
        <p:nvSpPr>
          <p:cNvPr id="21" name="Shape 19"/>
          <p:cNvSpPr/>
          <p:nvPr/>
        </p:nvSpPr>
        <p:spPr>
          <a:xfrm>
            <a:off x="9720072" y="2130552"/>
            <a:ext cx="914400" cy="914400"/>
          </a:xfrm>
          <a:prstGeom prst="ellipse">
            <a:avLst/>
          </a:prstGeom>
          <a:solidFill>
            <a:srgbClr val="2F594D"/>
          </a:solidFill>
          <a:ln w="12700">
            <a:solidFill>
              <a:srgbClr val="2F594D"/>
            </a:solidFill>
            <a:prstDash val="solid"/>
          </a:ln>
        </p:spPr>
      </p:sp>
      <p:sp>
        <p:nvSpPr>
          <p:cNvPr id="22" name="Text 20"/>
          <p:cNvSpPr/>
          <p:nvPr/>
        </p:nvSpPr>
        <p:spPr>
          <a:xfrm>
            <a:off x="9089136" y="3246120"/>
            <a:ext cx="2176272" cy="201168"/>
          </a:xfrm>
          <a:prstGeom prst="rect">
            <a:avLst/>
          </a:prstGeom>
          <a:noFill/>
          <a:ln/>
        </p:spPr>
        <p:txBody>
          <a:bodyPr wrap="square" lIns="0" tIns="0" rIns="0" bIns="0" rtlCol="0" anchor="ctr">
            <a:normAutofit/>
          </a:bodyPr>
          <a:lstStyle/>
          <a:p>
            <a:pPr algn="ctr" indent="0" marL="0">
              <a:buNone/>
            </a:pPr>
            <a:r>
              <a:rPr lang="en-US" sz="1130" b="1" dirty="0">
                <a:solidFill>
                  <a:srgbClr val="173B35"/>
                </a:solidFill>
                <a:latin typeface="Aptos" pitchFamily="34" charset="0"/>
                <a:ea typeface="Aptos" pitchFamily="34" charset="-122"/>
                <a:cs typeface="Aptos" pitchFamily="34" charset="-120"/>
              </a:rPr>
              <a:t>Contemporary</a:t>
            </a:r>
            <a:endParaRPr lang="en-US" sz="1130" dirty="0"/>
          </a:p>
        </p:txBody>
      </p:sp>
      <p:sp>
        <p:nvSpPr>
          <p:cNvPr id="23" name="Text 21"/>
          <p:cNvSpPr/>
          <p:nvPr/>
        </p:nvSpPr>
        <p:spPr>
          <a:xfrm>
            <a:off x="9144000" y="3584448"/>
            <a:ext cx="2066544" cy="201168"/>
          </a:xfrm>
          <a:prstGeom prst="rect">
            <a:avLst/>
          </a:prstGeom>
          <a:noFill/>
          <a:ln/>
        </p:spPr>
        <p:txBody>
          <a:bodyPr wrap="square" lIns="0" tIns="0" rIns="0" bIns="0" rtlCol="0" anchor="ctr">
            <a:normAutofit/>
          </a:bodyPr>
          <a:lstStyle/>
          <a:p>
            <a:pPr algn="ctr" indent="0" marL="0">
              <a:buNone/>
            </a:pPr>
            <a:r>
              <a:rPr lang="en-US" sz="770" dirty="0">
                <a:solidFill>
                  <a:srgbClr val="253330"/>
                </a:solidFill>
                <a:latin typeface="Aptos" pitchFamily="34" charset="0"/>
                <a:ea typeface="Aptos" pitchFamily="34" charset="-122"/>
                <a:cs typeface="Aptos" pitchFamily="34" charset="-120"/>
              </a:rPr>
              <a:t>Present-day community, technology and living relationships.</a:t>
            </a:r>
            <a:endParaRPr lang="en-US" sz="770" dirty="0"/>
          </a:p>
        </p:txBody>
      </p:sp>
      <p:sp>
        <p:nvSpPr>
          <p:cNvPr id="24" name="Shape 22"/>
          <p:cNvSpPr/>
          <p:nvPr/>
        </p:nvSpPr>
        <p:spPr>
          <a:xfrm>
            <a:off x="1024128" y="4645152"/>
            <a:ext cx="10058400" cy="685800"/>
          </a:xfrm>
          <a:prstGeom prst="roundRect">
            <a:avLst>
              <a:gd name="adj" fmla="val 6667"/>
            </a:avLst>
          </a:prstGeom>
          <a:solidFill>
            <a:srgbClr val="FFF8EE"/>
          </a:solidFill>
          <a:ln w="10160">
            <a:solidFill>
              <a:srgbClr val="B68B32"/>
            </a:solidFill>
            <a:prstDash val="solid"/>
          </a:ln>
        </p:spPr>
      </p:sp>
      <p:sp>
        <p:nvSpPr>
          <p:cNvPr id="25" name="Text 23"/>
          <p:cNvSpPr/>
          <p:nvPr/>
        </p:nvSpPr>
        <p:spPr>
          <a:xfrm>
            <a:off x="1325880" y="4855464"/>
            <a:ext cx="9464040" cy="256032"/>
          </a:xfrm>
          <a:prstGeom prst="rect">
            <a:avLst/>
          </a:prstGeom>
          <a:noFill/>
          <a:ln/>
        </p:spPr>
        <p:txBody>
          <a:bodyPr wrap="square" lIns="0" tIns="0" rIns="0" bIns="0" rtlCol="0" anchor="ctr">
            <a:normAutofit/>
          </a:bodyPr>
          <a:lstStyle/>
          <a:p>
            <a:pPr algn="ctr" indent="0" marL="0">
              <a:buNone/>
            </a:pPr>
            <a:r>
              <a:rPr lang="en-US" sz="1220" b="1" dirty="0">
                <a:solidFill>
                  <a:srgbClr val="173B35"/>
                </a:solidFill>
                <a:latin typeface="Aptos" pitchFamily="34" charset="0"/>
                <a:ea typeface="Aptos" pitchFamily="34" charset="-122"/>
                <a:cs typeface="Aptos" pitchFamily="34" charset="-120"/>
              </a:rPr>
              <a:t>Design implication: the website should combine archival depth with a clean contemporary interface - not a museum brochure recreated online.</a:t>
            </a:r>
            <a:endParaRPr lang="en-US" sz="1220" dirty="0"/>
          </a:p>
        </p:txBody>
      </p:sp>
      <p:sp>
        <p:nvSpPr>
          <p:cNvPr id="26" name="Shape 24"/>
          <p:cNvSpPr/>
          <p:nvPr/>
        </p:nvSpPr>
        <p:spPr>
          <a:xfrm>
            <a:off x="640080" y="5961888"/>
            <a:ext cx="10927080" cy="310896"/>
          </a:xfrm>
          <a:prstGeom prst="roundRect">
            <a:avLst>
              <a:gd name="adj" fmla="val 17647"/>
            </a:avLst>
          </a:prstGeom>
          <a:solidFill>
            <a:srgbClr val="E6EDE3"/>
          </a:solidFill>
          <a:ln w="12700">
            <a:solidFill>
              <a:srgbClr val="E6EDE3"/>
            </a:solidFill>
            <a:prstDash val="solid"/>
          </a:ln>
        </p:spPr>
      </p:sp>
      <p:sp>
        <p:nvSpPr>
          <p:cNvPr id="27" name="Text 25"/>
          <p:cNvSpPr/>
          <p:nvPr/>
        </p:nvSpPr>
        <p:spPr>
          <a:xfrm>
            <a:off x="841248" y="6053328"/>
            <a:ext cx="10515600" cy="109728"/>
          </a:xfrm>
          <a:prstGeom prst="rect">
            <a:avLst/>
          </a:prstGeom>
          <a:noFill/>
          <a:ln/>
        </p:spPr>
        <p:txBody>
          <a:bodyPr wrap="square" lIns="0" tIns="0" rIns="0" bIns="0" rtlCol="0" anchor="ctr">
            <a:normAutofit/>
          </a:bodyPr>
          <a:lstStyle/>
          <a:p>
            <a:pPr indent="0" marL="0">
              <a:buNone/>
            </a:pPr>
            <a:r>
              <a:rPr lang="en-US" sz="770" b="1" dirty="0">
                <a:solidFill>
                  <a:srgbClr val="2F594D"/>
                </a:solidFill>
                <a:latin typeface="Aptos" pitchFamily="34" charset="0"/>
                <a:ea typeface="Aptos" pitchFamily="34" charset="-122"/>
                <a:cs typeface="Aptos" pitchFamily="34" charset="-120"/>
              </a:rPr>
              <a:t>Important governance note: cultural materials, language use and archival images need clear approval protocols.</a:t>
            </a:r>
            <a:endParaRPr lang="en-US" sz="770" dirty="0"/>
          </a:p>
        </p:txBody>
      </p:sp>
      <p:sp>
        <p:nvSpPr>
          <p:cNvPr id="28" name="Text 26"/>
          <p:cNvSpPr/>
          <p:nvPr/>
        </p:nvSpPr>
        <p:spPr>
          <a:xfrm>
            <a:off x="8229600" y="6556248"/>
            <a:ext cx="3063240" cy="137160"/>
          </a:xfrm>
          <a:prstGeom prst="rect">
            <a:avLst/>
          </a:prstGeom>
          <a:noFill/>
          <a:ln/>
        </p:spPr>
        <p:txBody>
          <a:bodyPr wrap="square" lIns="0" tIns="0" rIns="0" bIns="0" rtlCol="0" anchor="ctr"/>
          <a:lstStyle/>
          <a:p>
            <a:pPr algn="r" indent="0" marL="0">
              <a:buNone/>
            </a:pPr>
            <a:r>
              <a:rPr lang="en-US" sz="620" i="1" dirty="0">
                <a:solidFill>
                  <a:srgbClr val="66756F"/>
                </a:solidFill>
                <a:latin typeface="Aptos" pitchFamily="34" charset="0"/>
                <a:ea typeface="Aptos" pitchFamily="34" charset="-122"/>
                <a:cs typeface="Aptos" pitchFamily="34" charset="-120"/>
              </a:rPr>
              <a:t>Source: Website Development Questions, May 7, 2026.</a:t>
            </a:r>
            <a:endParaRPr lang="en-US" sz="620" dirty="0"/>
          </a:p>
        </p:txBody>
      </p:sp>
      <p:sp>
        <p:nvSpPr>
          <p:cNvPr id="29" name="Text 27"/>
          <p:cNvSpPr/>
          <p:nvPr/>
        </p:nvSpPr>
        <p:spPr>
          <a:xfrm>
            <a:off x="11457432" y="6519672"/>
            <a:ext cx="320040" cy="137160"/>
          </a:xfrm>
          <a:prstGeom prst="rect">
            <a:avLst/>
          </a:prstGeom>
          <a:noFill/>
          <a:ln/>
        </p:spPr>
        <p:txBody>
          <a:bodyPr wrap="square" lIns="0" tIns="0" rIns="0" bIns="0" rtlCol="0" anchor="ctr"/>
          <a:lstStyle/>
          <a:p>
            <a:pPr algn="r" indent="0" marL="0">
              <a:buNone/>
            </a:pPr>
            <a:r>
              <a:rPr lang="en-US" sz="650" dirty="0">
                <a:solidFill>
                  <a:srgbClr val="66756F"/>
                </a:solidFill>
                <a:latin typeface="Aptos" pitchFamily="34" charset="0"/>
                <a:ea typeface="Aptos" pitchFamily="34" charset="-122"/>
                <a:cs typeface="Aptos" pitchFamily="34" charset="-120"/>
              </a:rPr>
              <a:t>09</a:t>
            </a:r>
            <a:endParaRPr lang="en-US" sz="650" dirty="0"/>
          </a:p>
        </p:txBody>
      </p:sp>
      <p:sp>
        <p:nvSpPr>
          <p:cNvPr id="25" name="Slide Number Placeholder 0"/>
          <p:cNvSpPr>
            <a:spLocks noGrp="1"/>
          </p:cNvSpPr>
          <p:nvPr>
            <p:ph type="sldNum" sz="quarter" idx="4294967295"/>
          </p:nvPr>
        </p:nvSpPr>
        <p:spPr>
          <a:xfrm>
            <a:off x="11338560" y="6519672"/>
            <a:ext cx="800000" cy="300000"/>
          </a:xfrm>
          <a:prstGeom prst="rect">
            <a:avLst/>
          </a:prstGeom>
          <a:extLst>
            <a:ext uri="{C572A759-6A51-4108-AA02-DFA0A04FC94B}">
              <ma14:wrappingTextBoxFlag xmlns:ma14="http://schemas.microsoft.com/office/mac/drawingml/2011/main" val="0"/>
            </a:ext>
          </a:extLst>
        </p:spPr>
        <p:txBody>
          <a:bodyPr/>
          <a:lstStyle>
            <a:lvl1pPr>
              <a:defRPr sz="650">
                <a:solidFill>
                  <a:srgbClr val="5F6B63"/>
                </a:solidFill>
                <a:latin typeface="Aptos"/>
                <a:ea typeface="Aptos"/>
                <a:cs typeface="Aptos"/>
              </a:defRPr>
            </a:lvl1pPr>
          </a:lstStyle>
          <a:p>
            <a:pPr algn="l"/>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Georgia"/>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Greenhill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Aiyansh Interpretive Centre - Strategic Communications Plan</dc:title>
  <dc:subject>Strategic communications planning presentation for New Aiyansh Interpretive Centre</dc:subject>
  <dc:creator>Greenhill Communications</dc:creator>
  <cp:lastModifiedBy>Greenhill Communications</cp:lastModifiedBy>
  <cp:revision>1</cp:revision>
  <dcterms:created xsi:type="dcterms:W3CDTF">2026-05-08T04:58:42Z</dcterms:created>
  <dcterms:modified xsi:type="dcterms:W3CDTF">2026-05-08T04:58:42Z</dcterms:modified>
</cp:coreProperties>
</file>